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1" r:id="rId3"/>
    <p:sldId id="292" r:id="rId4"/>
    <p:sldId id="257" r:id="rId5"/>
    <p:sldId id="258" r:id="rId6"/>
    <p:sldId id="259" r:id="rId7"/>
    <p:sldId id="260" r:id="rId8"/>
    <p:sldId id="261" r:id="rId9"/>
    <p:sldId id="262" r:id="rId10"/>
    <p:sldId id="263" r:id="rId11"/>
    <p:sldId id="264" r:id="rId12"/>
    <p:sldId id="265" r:id="rId13"/>
    <p:sldId id="266" r:id="rId14"/>
    <p:sldId id="268"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3"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638BAB3-E149-48BD-BEDD-42CE1A203047}" type="datetimeFigureOut">
              <a:rPr lang="en-US" smtClean="0"/>
              <a:pPr/>
              <a:t>9/29/2023</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522CCB05-C5A1-4A7A-9394-E5699A68957B}"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38BAB3-E149-48BD-BEDD-42CE1A203047}" type="datetimeFigureOut">
              <a:rPr lang="en-US" smtClean="0"/>
              <a:pPr/>
              <a:t>9/29/2023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22CCB05-C5A1-4A7A-9394-E5699A68957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38BAB3-E149-48BD-BEDD-42CE1A203047}" type="datetimeFigureOut">
              <a:rPr lang="en-US" smtClean="0"/>
              <a:pPr/>
              <a:t>9/29/2023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22CCB05-C5A1-4A7A-9394-E5699A68957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38BAB3-E149-48BD-BEDD-42CE1A203047}" type="datetimeFigureOut">
              <a:rPr lang="en-US" smtClean="0"/>
              <a:pPr/>
              <a:t>9/29/2023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22CCB05-C5A1-4A7A-9394-E5699A68957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38BAB3-E149-48BD-BEDD-42CE1A203047}" type="datetimeFigureOut">
              <a:rPr lang="en-US" smtClean="0"/>
              <a:pPr/>
              <a:t>9/29/2023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22CCB05-C5A1-4A7A-9394-E5699A68957B}"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38BAB3-E149-48BD-BEDD-42CE1A203047}" type="datetimeFigureOut">
              <a:rPr lang="en-US" smtClean="0"/>
              <a:pPr/>
              <a:t>9/29/2023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522CCB05-C5A1-4A7A-9394-E5699A68957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38BAB3-E149-48BD-BEDD-42CE1A203047}" type="datetimeFigureOut">
              <a:rPr lang="en-US" smtClean="0"/>
              <a:pPr/>
              <a:t>9/29/2023</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522CCB05-C5A1-4A7A-9394-E5699A68957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638BAB3-E149-48BD-BEDD-42CE1A203047}" type="datetimeFigureOut">
              <a:rPr lang="en-US" smtClean="0"/>
              <a:pPr/>
              <a:t>9/29/2023</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522CCB05-C5A1-4A7A-9394-E5699A68957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638BAB3-E149-48BD-BEDD-42CE1A203047}" type="datetimeFigureOut">
              <a:rPr lang="en-US" smtClean="0"/>
              <a:pPr/>
              <a:t>9/29/2023</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522CCB05-C5A1-4A7A-9394-E5699A68957B}"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38BAB3-E149-48BD-BEDD-42CE1A203047}" type="datetimeFigureOut">
              <a:rPr lang="en-US" smtClean="0"/>
              <a:pPr/>
              <a:t>9/29/2023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522CCB05-C5A1-4A7A-9394-E5699A68957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638BAB3-E149-48BD-BEDD-42CE1A203047}" type="datetimeFigureOut">
              <a:rPr lang="en-US" smtClean="0"/>
              <a:pPr/>
              <a:t>9/29/2023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522CCB05-C5A1-4A7A-9394-E5699A68957B}"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638BAB3-E149-48BD-BEDD-42CE1A203047}" type="datetimeFigureOut">
              <a:rPr lang="en-US" smtClean="0"/>
              <a:pPr/>
              <a:t>9/29/2023</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22CCB05-C5A1-4A7A-9394-E5699A68957B}"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35608" y="274320"/>
            <a:ext cx="7498080" cy="2297424"/>
          </a:xfrm>
        </p:spPr>
        <p:txBody>
          <a:bodyPr>
            <a:normAutofit/>
          </a:bodyPr>
          <a:lstStyle/>
          <a:p>
            <a:pPr algn="ctr"/>
            <a:r>
              <a:rPr lang="en-IN" sz="6600" b="1" u="sng" dirty="0" smtClean="0">
                <a:solidFill>
                  <a:schemeClr val="accent3"/>
                </a:solidFill>
                <a:latin typeface="Curlz MT" pitchFamily="82" charset="0"/>
                <a:cs typeface="Times New Roman" pitchFamily="18" charset="0"/>
              </a:rPr>
              <a:t>ZINC OXIDE EUGENOL CEMENT</a:t>
            </a:r>
            <a:endParaRPr lang="en-IN" sz="6600" b="1" u="sng" dirty="0">
              <a:solidFill>
                <a:schemeClr val="accent3"/>
              </a:solidFill>
              <a:latin typeface="Curlz MT" pitchFamily="82" charset="0"/>
              <a:cs typeface="Times New Roman" pitchFamily="18" charset="0"/>
            </a:endParaRPr>
          </a:p>
        </p:txBody>
      </p:sp>
      <p:pic>
        <p:nvPicPr>
          <p:cNvPr id="8" name="Picture 7" descr="SAI.jpg"/>
          <p:cNvPicPr>
            <a:picLocks noChangeAspect="1"/>
          </p:cNvPicPr>
          <p:nvPr/>
        </p:nvPicPr>
        <p:blipFill>
          <a:blip r:embed="rId2"/>
          <a:srcRect t="10937" b="4167"/>
          <a:stretch>
            <a:fillRect/>
          </a:stretch>
        </p:blipFill>
        <p:spPr>
          <a:xfrm>
            <a:off x="1714480" y="2491875"/>
            <a:ext cx="6857210" cy="4366125"/>
          </a:xfrm>
          <a:prstGeom prst="rect">
            <a:avLst/>
          </a:prstGeom>
        </p:spPr>
      </p:pic>
      <p:sp>
        <p:nvSpPr>
          <p:cNvPr id="2" name="TextBox 1"/>
          <p:cNvSpPr txBox="1"/>
          <p:nvPr/>
        </p:nvSpPr>
        <p:spPr>
          <a:xfrm>
            <a:off x="6669341" y="6165304"/>
            <a:ext cx="2264347"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Dr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Divya</a:t>
            </a:r>
            <a:r>
              <a:rPr lang="en-US" sz="2400" dirty="0" smtClean="0">
                <a:latin typeface="Times New Roman" panose="02020603050405020304" pitchFamily="18" charset="0"/>
                <a:cs typeface="Times New Roman" panose="02020603050405020304" pitchFamily="18" charset="0"/>
              </a:rPr>
              <a:t> Shetty</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1000108"/>
            <a:ext cx="7786742" cy="2677656"/>
          </a:xfrm>
          <a:prstGeom prst="rect">
            <a:avLst/>
          </a:prstGeom>
          <a:noFill/>
        </p:spPr>
        <p:txBody>
          <a:bodyPr wrap="square" rtlCol="0">
            <a:spAutoFit/>
          </a:bodyPr>
          <a:lstStyle/>
          <a:p>
            <a:r>
              <a:rPr lang="en-IN" sz="2400" dirty="0" smtClean="0">
                <a:solidFill>
                  <a:schemeClr val="accent2"/>
                </a:solidFill>
                <a:latin typeface="Times New Roman" pitchFamily="18" charset="0"/>
                <a:cs typeface="Times New Roman" pitchFamily="18" charset="0"/>
              </a:rPr>
              <a:t>It is an </a:t>
            </a:r>
            <a:r>
              <a:rPr lang="en-IN" sz="2400" b="1" dirty="0" smtClean="0">
                <a:solidFill>
                  <a:schemeClr val="accent3"/>
                </a:solidFill>
                <a:latin typeface="Times New Roman" pitchFamily="18" charset="0"/>
                <a:cs typeface="Times New Roman" pitchFamily="18" charset="0"/>
              </a:rPr>
              <a:t>autocatalytic acid- base reaction </a:t>
            </a:r>
            <a:r>
              <a:rPr lang="en-IN" sz="2400" dirty="0" smtClean="0">
                <a:solidFill>
                  <a:schemeClr val="accent2"/>
                </a:solidFill>
                <a:latin typeface="Times New Roman" pitchFamily="18" charset="0"/>
                <a:cs typeface="Times New Roman" pitchFamily="18" charset="0"/>
              </a:rPr>
              <a:t>in which H2O is a by product. Without H2O the reaction will not proceed or does not exist. </a:t>
            </a:r>
          </a:p>
          <a:p>
            <a:endParaRPr lang="en-IN" sz="2400" dirty="0" smtClean="0">
              <a:solidFill>
                <a:schemeClr val="accent2"/>
              </a:solidFill>
              <a:latin typeface="Times New Roman" pitchFamily="18" charset="0"/>
              <a:cs typeface="Times New Roman" pitchFamily="18" charset="0"/>
            </a:endParaRPr>
          </a:p>
          <a:p>
            <a:r>
              <a:rPr lang="en-IN" sz="2400" dirty="0" smtClean="0">
                <a:solidFill>
                  <a:schemeClr val="accent2"/>
                </a:solidFill>
                <a:latin typeface="Times New Roman" pitchFamily="18" charset="0"/>
                <a:cs typeface="Times New Roman" pitchFamily="18" charset="0"/>
              </a:rPr>
              <a:t>The chelate forms an amorphous gel that tends to crystallize </a:t>
            </a:r>
            <a:r>
              <a:rPr lang="en-IN" sz="2400" b="1" dirty="0" smtClean="0">
                <a:solidFill>
                  <a:schemeClr val="accent3"/>
                </a:solidFill>
                <a:latin typeface="Times New Roman" pitchFamily="18" charset="0"/>
                <a:cs typeface="Times New Roman" pitchFamily="18" charset="0"/>
              </a:rPr>
              <a:t>binding unreacted particles </a:t>
            </a:r>
            <a:r>
              <a:rPr lang="en-IN" sz="2400" dirty="0" smtClean="0">
                <a:solidFill>
                  <a:schemeClr val="accent2"/>
                </a:solidFill>
                <a:latin typeface="Times New Roman" pitchFamily="18" charset="0"/>
                <a:cs typeface="Times New Roman" pitchFamily="18" charset="0"/>
              </a:rPr>
              <a:t>imparting strength to the set mass.</a:t>
            </a:r>
            <a:endParaRPr lang="en-IN" sz="24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14290"/>
            <a:ext cx="7715304" cy="1815882"/>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STRUCTURE OF SET CEMENT</a:t>
            </a:r>
          </a:p>
          <a:p>
            <a:endParaRPr lang="en-IN" sz="2400" dirty="0" smtClean="0">
              <a:solidFill>
                <a:schemeClr val="accent2"/>
              </a:solidFill>
              <a:latin typeface="Times New Roman" pitchFamily="18" charset="0"/>
              <a:cs typeface="Times New Roman" pitchFamily="18" charset="0"/>
            </a:endParaRPr>
          </a:p>
          <a:p>
            <a:r>
              <a:rPr lang="en-IN" sz="2400" dirty="0" smtClean="0">
                <a:solidFill>
                  <a:schemeClr val="accent2"/>
                </a:solidFill>
                <a:latin typeface="Times New Roman" pitchFamily="18" charset="0"/>
                <a:cs typeface="Times New Roman" pitchFamily="18" charset="0"/>
              </a:rPr>
              <a:t>The set cement consists of particles of </a:t>
            </a:r>
            <a:r>
              <a:rPr lang="en-IN" sz="2400" dirty="0" err="1" smtClean="0">
                <a:solidFill>
                  <a:schemeClr val="accent2"/>
                </a:solidFill>
                <a:latin typeface="Times New Roman" pitchFamily="18" charset="0"/>
                <a:cs typeface="Times New Roman" pitchFamily="18" charset="0"/>
              </a:rPr>
              <a:t>ZnO</a:t>
            </a:r>
            <a:r>
              <a:rPr lang="en-IN" sz="2400" dirty="0" smtClean="0">
                <a:solidFill>
                  <a:schemeClr val="accent2"/>
                </a:solidFill>
                <a:latin typeface="Times New Roman" pitchFamily="18" charset="0"/>
                <a:cs typeface="Times New Roman" pitchFamily="18" charset="0"/>
              </a:rPr>
              <a:t> embedded in the matrix of zinc </a:t>
            </a:r>
            <a:r>
              <a:rPr lang="en-IN" sz="2400" dirty="0" err="1" smtClean="0">
                <a:solidFill>
                  <a:schemeClr val="accent2"/>
                </a:solidFill>
                <a:latin typeface="Times New Roman" pitchFamily="18" charset="0"/>
                <a:cs typeface="Times New Roman" pitchFamily="18" charset="0"/>
              </a:rPr>
              <a:t>eugenolate</a:t>
            </a:r>
            <a:endParaRPr lang="en-IN" sz="2400" dirty="0">
              <a:solidFill>
                <a:schemeClr val="accent2"/>
              </a:solidFill>
              <a:latin typeface="Times New Roman" pitchFamily="18" charset="0"/>
              <a:cs typeface="Times New Roman" pitchFamily="18" charset="0"/>
            </a:endParaRPr>
          </a:p>
        </p:txBody>
      </p:sp>
      <p:sp>
        <p:nvSpPr>
          <p:cNvPr id="4" name="Oval 3"/>
          <p:cNvSpPr/>
          <p:nvPr/>
        </p:nvSpPr>
        <p:spPr>
          <a:xfrm>
            <a:off x="2714612" y="2214554"/>
            <a:ext cx="3786214" cy="3786214"/>
          </a:xfrm>
          <a:prstGeom prst="ellipse">
            <a:avLst/>
          </a:prstGeom>
          <a:ln w="19050"/>
          <a:effectLst>
            <a:glow rad="101600">
              <a:schemeClr val="accent2">
                <a:satMod val="175000"/>
                <a:alpha val="40000"/>
              </a:schemeClr>
            </a:glow>
            <a:outerShdw blurRad="63500" dist="25400" dir="5400000" rotWithShape="0">
              <a:srgbClr val="000000">
                <a:alpha val="43137"/>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dirty="0">
              <a:solidFill>
                <a:schemeClr val="accent3"/>
              </a:solidFill>
            </a:endParaRPr>
          </a:p>
        </p:txBody>
      </p:sp>
      <p:sp>
        <p:nvSpPr>
          <p:cNvPr id="5" name="Oval 4"/>
          <p:cNvSpPr/>
          <p:nvPr/>
        </p:nvSpPr>
        <p:spPr>
          <a:xfrm>
            <a:off x="3929058" y="2714620"/>
            <a:ext cx="357190" cy="35719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6" name="Oval 5"/>
          <p:cNvSpPr/>
          <p:nvPr/>
        </p:nvSpPr>
        <p:spPr>
          <a:xfrm>
            <a:off x="3214678" y="3357562"/>
            <a:ext cx="357190" cy="42862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7" name="Oval 6"/>
          <p:cNvSpPr/>
          <p:nvPr/>
        </p:nvSpPr>
        <p:spPr>
          <a:xfrm>
            <a:off x="4357686" y="3857628"/>
            <a:ext cx="285752" cy="285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8" name="Oval 7"/>
          <p:cNvSpPr/>
          <p:nvPr/>
        </p:nvSpPr>
        <p:spPr>
          <a:xfrm>
            <a:off x="5214942" y="2857496"/>
            <a:ext cx="428628" cy="35719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9" name="Oval 8"/>
          <p:cNvSpPr/>
          <p:nvPr/>
        </p:nvSpPr>
        <p:spPr>
          <a:xfrm>
            <a:off x="5429256" y="4214818"/>
            <a:ext cx="285752" cy="285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0" name="Oval 9"/>
          <p:cNvSpPr/>
          <p:nvPr/>
        </p:nvSpPr>
        <p:spPr>
          <a:xfrm>
            <a:off x="3571868" y="4572008"/>
            <a:ext cx="285752" cy="285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1" name="Oval 10"/>
          <p:cNvSpPr/>
          <p:nvPr/>
        </p:nvSpPr>
        <p:spPr>
          <a:xfrm>
            <a:off x="4643438" y="4786322"/>
            <a:ext cx="285752" cy="35719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2" name="Oval 11"/>
          <p:cNvSpPr/>
          <p:nvPr/>
        </p:nvSpPr>
        <p:spPr>
          <a:xfrm>
            <a:off x="5286380" y="3571876"/>
            <a:ext cx="285752" cy="285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3" name="Oval 12"/>
          <p:cNvSpPr/>
          <p:nvPr/>
        </p:nvSpPr>
        <p:spPr>
          <a:xfrm>
            <a:off x="535781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4" name="Oval 13"/>
          <p:cNvSpPr/>
          <p:nvPr/>
        </p:nvSpPr>
        <p:spPr>
          <a:xfrm>
            <a:off x="3857620" y="5286388"/>
            <a:ext cx="285752" cy="285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5" name="Oval 14"/>
          <p:cNvSpPr/>
          <p:nvPr/>
        </p:nvSpPr>
        <p:spPr>
          <a:xfrm>
            <a:off x="2928926" y="4214818"/>
            <a:ext cx="214314" cy="285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6" name="Oval 15"/>
          <p:cNvSpPr/>
          <p:nvPr/>
        </p:nvSpPr>
        <p:spPr>
          <a:xfrm>
            <a:off x="4643438" y="2428868"/>
            <a:ext cx="285752" cy="285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7" name="Oval 16"/>
          <p:cNvSpPr/>
          <p:nvPr/>
        </p:nvSpPr>
        <p:spPr>
          <a:xfrm>
            <a:off x="6143636" y="3786190"/>
            <a:ext cx="214314" cy="285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8" name="Oval 17"/>
          <p:cNvSpPr/>
          <p:nvPr/>
        </p:nvSpPr>
        <p:spPr>
          <a:xfrm>
            <a:off x="4572000" y="3143248"/>
            <a:ext cx="285752" cy="35719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9" name="Oval 18"/>
          <p:cNvSpPr/>
          <p:nvPr/>
        </p:nvSpPr>
        <p:spPr>
          <a:xfrm>
            <a:off x="3714744" y="3929066"/>
            <a:ext cx="285752" cy="285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0" name="Oval 19"/>
          <p:cNvSpPr/>
          <p:nvPr/>
        </p:nvSpPr>
        <p:spPr>
          <a:xfrm>
            <a:off x="4572000" y="5500702"/>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1" name="Oval 20"/>
          <p:cNvSpPr/>
          <p:nvPr/>
        </p:nvSpPr>
        <p:spPr>
          <a:xfrm>
            <a:off x="5857884" y="4714884"/>
            <a:ext cx="214314" cy="285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cxnSp>
        <p:nvCxnSpPr>
          <p:cNvPr id="23" name="Straight Connector 22"/>
          <p:cNvCxnSpPr>
            <a:stCxn id="8" idx="6"/>
          </p:cNvCxnSpPr>
          <p:nvPr/>
        </p:nvCxnSpPr>
        <p:spPr>
          <a:xfrm>
            <a:off x="5643570" y="3036091"/>
            <a:ext cx="928694" cy="35719"/>
          </a:xfrm>
          <a:prstGeom prst="line">
            <a:avLst/>
          </a:prstGeom>
        </p:spPr>
        <p:style>
          <a:lnRef idx="2">
            <a:schemeClr val="accent2"/>
          </a:lnRef>
          <a:fillRef idx="0">
            <a:schemeClr val="accent2"/>
          </a:fillRef>
          <a:effectRef idx="1">
            <a:schemeClr val="accent2"/>
          </a:effectRef>
          <a:fontRef idx="minor">
            <a:schemeClr val="tx1"/>
          </a:fontRef>
        </p:style>
      </p:cxnSp>
      <p:sp>
        <p:nvSpPr>
          <p:cNvPr id="26" name="TextBox 25"/>
          <p:cNvSpPr txBox="1"/>
          <p:nvPr/>
        </p:nvSpPr>
        <p:spPr>
          <a:xfrm>
            <a:off x="6572264" y="2857496"/>
            <a:ext cx="2357454" cy="707886"/>
          </a:xfrm>
          <a:prstGeom prst="rect">
            <a:avLst/>
          </a:prstGeom>
          <a:noFill/>
        </p:spPr>
        <p:txBody>
          <a:bodyPr wrap="square" rtlCol="0">
            <a:spAutoFit/>
          </a:bodyPr>
          <a:lstStyle/>
          <a:p>
            <a:pPr algn="ctr"/>
            <a:r>
              <a:rPr lang="en-IN" sz="2000" dirty="0" smtClean="0">
                <a:solidFill>
                  <a:schemeClr val="accent3"/>
                </a:solidFill>
                <a:latin typeface="Times New Roman" pitchFamily="18" charset="0"/>
                <a:cs typeface="Times New Roman" pitchFamily="18" charset="0"/>
              </a:rPr>
              <a:t>Unreacted zinc oxide   particles</a:t>
            </a:r>
            <a:endParaRPr lang="en-IN" sz="2000" dirty="0">
              <a:solidFill>
                <a:schemeClr val="accent3"/>
              </a:solidFill>
              <a:latin typeface="Times New Roman" pitchFamily="18" charset="0"/>
              <a:cs typeface="Times New Roman" pitchFamily="18" charset="0"/>
            </a:endParaRPr>
          </a:p>
        </p:txBody>
      </p:sp>
      <p:cxnSp>
        <p:nvCxnSpPr>
          <p:cNvPr id="28" name="Straight Connector 27"/>
          <p:cNvCxnSpPr/>
          <p:nvPr/>
        </p:nvCxnSpPr>
        <p:spPr>
          <a:xfrm>
            <a:off x="5429256" y="5643578"/>
            <a:ext cx="1000132" cy="1588"/>
          </a:xfrm>
          <a:prstGeom prst="line">
            <a:avLst/>
          </a:prstGeom>
        </p:spPr>
        <p:style>
          <a:lnRef idx="2">
            <a:schemeClr val="accent2"/>
          </a:lnRef>
          <a:fillRef idx="0">
            <a:schemeClr val="accent2"/>
          </a:fillRef>
          <a:effectRef idx="1">
            <a:schemeClr val="accent2"/>
          </a:effectRef>
          <a:fontRef idx="minor">
            <a:schemeClr val="tx1"/>
          </a:fontRef>
        </p:style>
      </p:cxnSp>
      <p:sp>
        <p:nvSpPr>
          <p:cNvPr id="29" name="TextBox 28"/>
          <p:cNvSpPr txBox="1"/>
          <p:nvPr/>
        </p:nvSpPr>
        <p:spPr>
          <a:xfrm>
            <a:off x="6286512" y="5500702"/>
            <a:ext cx="2000264" cy="707886"/>
          </a:xfrm>
          <a:prstGeom prst="rect">
            <a:avLst/>
          </a:prstGeom>
          <a:noFill/>
        </p:spPr>
        <p:txBody>
          <a:bodyPr wrap="square" rtlCol="0">
            <a:spAutoFit/>
          </a:bodyPr>
          <a:lstStyle/>
          <a:p>
            <a:pPr algn="ctr"/>
            <a:r>
              <a:rPr lang="en-IN" sz="2000" dirty="0" smtClean="0">
                <a:solidFill>
                  <a:schemeClr val="accent3"/>
                </a:solidFill>
                <a:latin typeface="Times New Roman" pitchFamily="18" charset="0"/>
                <a:cs typeface="Times New Roman" pitchFamily="18" charset="0"/>
              </a:rPr>
              <a:t>Matrix of Zinc </a:t>
            </a:r>
            <a:r>
              <a:rPr lang="en-IN" sz="2000" dirty="0" err="1" smtClean="0">
                <a:solidFill>
                  <a:schemeClr val="accent3"/>
                </a:solidFill>
                <a:latin typeface="Times New Roman" pitchFamily="18" charset="0"/>
                <a:cs typeface="Times New Roman" pitchFamily="18" charset="0"/>
              </a:rPr>
              <a:t>Eugenolate</a:t>
            </a:r>
            <a:endParaRPr lang="en-IN" sz="2000" dirty="0">
              <a:solidFill>
                <a:schemeClr val="accent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14290"/>
            <a:ext cx="7858180" cy="1077218"/>
          </a:xfrm>
          <a:prstGeom prst="rect">
            <a:avLst/>
          </a:prstGeom>
          <a:noFill/>
        </p:spPr>
        <p:txBody>
          <a:bodyPr wrap="square" rtlCol="0">
            <a:spAutoFit/>
          </a:bodyPr>
          <a:lstStyle/>
          <a:p>
            <a:pPr algn="ctr"/>
            <a:r>
              <a:rPr lang="en-IN" sz="4000" b="1" u="sng" dirty="0" smtClean="0">
                <a:solidFill>
                  <a:schemeClr val="accent3"/>
                </a:solidFill>
                <a:latin typeface="Curlz MT" pitchFamily="82" charset="0"/>
                <a:cs typeface="Times New Roman" pitchFamily="18" charset="0"/>
              </a:rPr>
              <a:t>INDICATIONS</a:t>
            </a:r>
          </a:p>
          <a:p>
            <a:endParaRPr lang="en-IN" sz="2400" dirty="0">
              <a:solidFill>
                <a:schemeClr val="accent3"/>
              </a:solidFill>
              <a:latin typeface="Times New Roman" pitchFamily="18" charset="0"/>
              <a:cs typeface="Times New Roman" pitchFamily="18" charset="0"/>
            </a:endParaRPr>
          </a:p>
        </p:txBody>
      </p:sp>
      <p:sp>
        <p:nvSpPr>
          <p:cNvPr id="5" name="Pentagon 4"/>
          <p:cNvSpPr/>
          <p:nvPr/>
        </p:nvSpPr>
        <p:spPr>
          <a:xfrm>
            <a:off x="3500430" y="1428736"/>
            <a:ext cx="3500462" cy="500066"/>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dirty="0" smtClean="0">
                <a:solidFill>
                  <a:schemeClr val="accent3"/>
                </a:solidFill>
                <a:latin typeface="Times New Roman" pitchFamily="18" charset="0"/>
                <a:cs typeface="Times New Roman" pitchFamily="18" charset="0"/>
              </a:rPr>
              <a:t>Temporary cementation</a:t>
            </a:r>
            <a:endParaRPr lang="en-IN" sz="2400" dirty="0">
              <a:solidFill>
                <a:schemeClr val="accent3"/>
              </a:solidFill>
              <a:latin typeface="Times New Roman" pitchFamily="18" charset="0"/>
              <a:cs typeface="Times New Roman" pitchFamily="18" charset="0"/>
            </a:endParaRPr>
          </a:p>
        </p:txBody>
      </p:sp>
      <p:sp>
        <p:nvSpPr>
          <p:cNvPr id="6" name="Pentagon 5"/>
          <p:cNvSpPr/>
          <p:nvPr/>
        </p:nvSpPr>
        <p:spPr>
          <a:xfrm>
            <a:off x="3500430" y="2143116"/>
            <a:ext cx="3429024" cy="42862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dirty="0" smtClean="0">
                <a:solidFill>
                  <a:schemeClr val="accent3"/>
                </a:solidFill>
                <a:latin typeface="Times New Roman" pitchFamily="18" charset="0"/>
                <a:cs typeface="Times New Roman" pitchFamily="18" charset="0"/>
              </a:rPr>
              <a:t>Permanent cementation</a:t>
            </a:r>
            <a:endParaRPr lang="en-IN" sz="2400" dirty="0">
              <a:solidFill>
                <a:schemeClr val="accent3"/>
              </a:solidFill>
              <a:latin typeface="Times New Roman" pitchFamily="18" charset="0"/>
              <a:cs typeface="Times New Roman" pitchFamily="18" charset="0"/>
            </a:endParaRPr>
          </a:p>
        </p:txBody>
      </p:sp>
      <p:sp>
        <p:nvSpPr>
          <p:cNvPr id="7" name="Pentagon 6"/>
          <p:cNvSpPr/>
          <p:nvPr/>
        </p:nvSpPr>
        <p:spPr>
          <a:xfrm>
            <a:off x="3500430" y="2786058"/>
            <a:ext cx="3357586" cy="42862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dirty="0" smtClean="0">
                <a:solidFill>
                  <a:schemeClr val="accent3"/>
                </a:solidFill>
                <a:latin typeface="Times New Roman" pitchFamily="18" charset="0"/>
                <a:cs typeface="Times New Roman" pitchFamily="18" charset="0"/>
              </a:rPr>
              <a:t>Temporary filling</a:t>
            </a:r>
            <a:endParaRPr lang="en-IN" sz="2400" dirty="0">
              <a:solidFill>
                <a:schemeClr val="accent3"/>
              </a:solidFill>
              <a:latin typeface="Times New Roman" pitchFamily="18" charset="0"/>
              <a:cs typeface="Times New Roman" pitchFamily="18" charset="0"/>
            </a:endParaRPr>
          </a:p>
        </p:txBody>
      </p:sp>
      <p:sp>
        <p:nvSpPr>
          <p:cNvPr id="8" name="Pentagon 7"/>
          <p:cNvSpPr/>
          <p:nvPr/>
        </p:nvSpPr>
        <p:spPr>
          <a:xfrm>
            <a:off x="3500430" y="3429000"/>
            <a:ext cx="3357586" cy="500066"/>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dirty="0" smtClean="0">
                <a:solidFill>
                  <a:schemeClr val="accent3"/>
                </a:solidFill>
                <a:latin typeface="Times New Roman" pitchFamily="18" charset="0"/>
                <a:cs typeface="Times New Roman" pitchFamily="18" charset="0"/>
              </a:rPr>
              <a:t>Lining</a:t>
            </a:r>
            <a:endParaRPr lang="en-IN" sz="2400" dirty="0">
              <a:solidFill>
                <a:schemeClr val="accent3"/>
              </a:solidFill>
              <a:latin typeface="Times New Roman" pitchFamily="18" charset="0"/>
              <a:cs typeface="Times New Roman" pitchFamily="18" charset="0"/>
            </a:endParaRPr>
          </a:p>
        </p:txBody>
      </p:sp>
      <p:sp>
        <p:nvSpPr>
          <p:cNvPr id="10" name="Pentagon 9"/>
          <p:cNvSpPr/>
          <p:nvPr/>
        </p:nvSpPr>
        <p:spPr>
          <a:xfrm>
            <a:off x="3500430" y="4143380"/>
            <a:ext cx="3357586" cy="500066"/>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dirty="0" smtClean="0">
                <a:solidFill>
                  <a:schemeClr val="accent3"/>
                </a:solidFill>
                <a:latin typeface="Times New Roman" pitchFamily="18" charset="0"/>
                <a:cs typeface="Times New Roman" pitchFamily="18" charset="0"/>
              </a:rPr>
              <a:t>Base</a:t>
            </a:r>
            <a:endParaRPr lang="en-IN" sz="2400" dirty="0">
              <a:solidFill>
                <a:schemeClr val="accent3"/>
              </a:solidFill>
              <a:latin typeface="Times New Roman" pitchFamily="18" charset="0"/>
              <a:cs typeface="Times New Roman" pitchFamily="18" charset="0"/>
            </a:endParaRPr>
          </a:p>
        </p:txBody>
      </p:sp>
      <p:sp>
        <p:nvSpPr>
          <p:cNvPr id="14" name="Pentagon 13"/>
          <p:cNvSpPr/>
          <p:nvPr/>
        </p:nvSpPr>
        <p:spPr>
          <a:xfrm>
            <a:off x="3500430" y="4857760"/>
            <a:ext cx="3286148" cy="500066"/>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dirty="0" smtClean="0">
                <a:solidFill>
                  <a:schemeClr val="accent3"/>
                </a:solidFill>
                <a:latin typeface="Times New Roman" pitchFamily="18" charset="0"/>
                <a:cs typeface="Times New Roman" pitchFamily="18" charset="0"/>
              </a:rPr>
              <a:t>Intermediate restoration</a:t>
            </a:r>
            <a:endParaRPr lang="en-IN" sz="2400" dirty="0">
              <a:solidFill>
                <a:schemeClr val="accent3"/>
              </a:solidFill>
              <a:latin typeface="Times New Roman" pitchFamily="18" charset="0"/>
              <a:cs typeface="Times New Roman" pitchFamily="18" charset="0"/>
            </a:endParaRPr>
          </a:p>
        </p:txBody>
      </p:sp>
      <p:sp>
        <p:nvSpPr>
          <p:cNvPr id="15" name="Pentagon 14"/>
          <p:cNvSpPr/>
          <p:nvPr/>
        </p:nvSpPr>
        <p:spPr>
          <a:xfrm>
            <a:off x="3500430" y="5572140"/>
            <a:ext cx="3214710" cy="42862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dirty="0" smtClean="0">
                <a:solidFill>
                  <a:schemeClr val="accent3"/>
                </a:solidFill>
                <a:latin typeface="Times New Roman" pitchFamily="18" charset="0"/>
                <a:cs typeface="Times New Roman" pitchFamily="18" charset="0"/>
              </a:rPr>
              <a:t>Root Canal Sealers</a:t>
            </a:r>
            <a:endParaRPr lang="en-IN" sz="2400" dirty="0">
              <a:solidFill>
                <a:schemeClr val="accent3"/>
              </a:solidFill>
              <a:latin typeface="Times New Roman" pitchFamily="18" charset="0"/>
              <a:cs typeface="Times New Roman" pitchFamily="18" charset="0"/>
            </a:endParaRPr>
          </a:p>
        </p:txBody>
      </p:sp>
      <p:sp>
        <p:nvSpPr>
          <p:cNvPr id="11" name="Pentagon 10"/>
          <p:cNvSpPr/>
          <p:nvPr/>
        </p:nvSpPr>
        <p:spPr>
          <a:xfrm>
            <a:off x="3571868" y="6215082"/>
            <a:ext cx="3071834" cy="42862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dirty="0" smtClean="0">
                <a:solidFill>
                  <a:schemeClr val="accent3"/>
                </a:solidFill>
                <a:latin typeface="Times New Roman" pitchFamily="18" charset="0"/>
                <a:cs typeface="Times New Roman" pitchFamily="18" charset="0"/>
              </a:rPr>
              <a:t>Pulp Capping</a:t>
            </a:r>
            <a:endParaRPr lang="en-IN" sz="2400" dirty="0">
              <a:solidFill>
                <a:schemeClr val="accent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14290"/>
            <a:ext cx="7715304" cy="2923877"/>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Applications</a:t>
            </a:r>
          </a:p>
          <a:p>
            <a:endParaRPr lang="en-IN" sz="2400" u="sng" dirty="0" smtClean="0">
              <a:solidFill>
                <a:schemeClr val="accent3"/>
              </a:solidFill>
              <a:latin typeface="Times New Roman" pitchFamily="18" charset="0"/>
              <a:cs typeface="Times New Roman" pitchFamily="18" charset="0"/>
            </a:endParaRPr>
          </a:p>
          <a:p>
            <a:r>
              <a:rPr lang="en-IN" sz="2400" u="sng" dirty="0" smtClean="0">
                <a:solidFill>
                  <a:schemeClr val="accent3"/>
                </a:solidFill>
                <a:latin typeface="Times New Roman" pitchFamily="18" charset="0"/>
                <a:cs typeface="Times New Roman" pitchFamily="18" charset="0"/>
              </a:rPr>
              <a:t>TEMPORARY CEMENTATION</a:t>
            </a:r>
          </a:p>
          <a:p>
            <a:r>
              <a:rPr lang="en-IN" sz="2400" dirty="0" smtClean="0">
                <a:solidFill>
                  <a:schemeClr val="accent2"/>
                </a:solidFill>
                <a:latin typeface="Times New Roman" pitchFamily="18" charset="0"/>
                <a:cs typeface="Times New Roman" pitchFamily="18" charset="0"/>
              </a:rPr>
              <a:t> Unmodified ZOE cements are also used as luting materials for provisional crowns and temporary cementation of metal restorations in crown and bridge prosthesis.</a:t>
            </a:r>
          </a:p>
          <a:p>
            <a:endParaRPr lang="en-IN" sz="2400" dirty="0" smtClean="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sthodontics-02.png"/>
          <p:cNvPicPr>
            <a:picLocks noChangeAspect="1"/>
          </p:cNvPicPr>
          <p:nvPr/>
        </p:nvPicPr>
        <p:blipFill>
          <a:blip r:embed="rId2"/>
          <a:stretch>
            <a:fillRect/>
          </a:stretch>
        </p:blipFill>
        <p:spPr>
          <a:xfrm>
            <a:off x="1785918" y="785794"/>
            <a:ext cx="6264946" cy="2741910"/>
          </a:xfrm>
          <a:prstGeom prst="rect">
            <a:avLst/>
          </a:prstGeom>
        </p:spPr>
      </p:pic>
      <p:pic>
        <p:nvPicPr>
          <p:cNvPr id="4" name="Picture 3" descr="dental_crowns_cementation.jpg"/>
          <p:cNvPicPr>
            <a:picLocks noChangeAspect="1"/>
          </p:cNvPicPr>
          <p:nvPr/>
        </p:nvPicPr>
        <p:blipFill>
          <a:blip r:embed="rId3"/>
          <a:stretch>
            <a:fillRect/>
          </a:stretch>
        </p:blipFill>
        <p:spPr>
          <a:xfrm>
            <a:off x="2071670" y="4071942"/>
            <a:ext cx="5429288" cy="23812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00" y="857232"/>
            <a:ext cx="7858180" cy="3416320"/>
          </a:xfrm>
          <a:prstGeom prst="rect">
            <a:avLst/>
          </a:prstGeom>
          <a:noFill/>
        </p:spPr>
        <p:txBody>
          <a:bodyPr wrap="square" rtlCol="0">
            <a:spAutoFit/>
          </a:bodyPr>
          <a:lstStyle/>
          <a:p>
            <a:r>
              <a:rPr lang="en-IN" sz="2400" b="1" u="sng" dirty="0" smtClean="0">
                <a:solidFill>
                  <a:schemeClr val="accent3"/>
                </a:solidFill>
                <a:latin typeface="Times New Roman" pitchFamily="18" charset="0"/>
                <a:cs typeface="Times New Roman" pitchFamily="18" charset="0"/>
              </a:rPr>
              <a:t>PROVISIONAL RESTORATIONS</a:t>
            </a:r>
          </a:p>
          <a:p>
            <a:endParaRPr lang="en-IN" sz="2400" dirty="0" smtClean="0">
              <a:solidFill>
                <a:schemeClr val="accent2"/>
              </a:solidFill>
              <a:latin typeface="Times New Roman" pitchFamily="18" charset="0"/>
              <a:cs typeface="Times New Roman" pitchFamily="18" charset="0"/>
            </a:endParaRPr>
          </a:p>
          <a:p>
            <a:r>
              <a:rPr lang="en-IN" sz="2400" dirty="0" smtClean="0">
                <a:solidFill>
                  <a:schemeClr val="accent2"/>
                </a:solidFill>
                <a:latin typeface="Times New Roman" pitchFamily="18" charset="0"/>
                <a:cs typeface="Times New Roman" pitchFamily="18" charset="0"/>
              </a:rPr>
              <a:t>Modified Zinc oxide eugenol  have been tried as provisional restorations based on their physical properties. These cements were handled easily and had improved </a:t>
            </a:r>
            <a:r>
              <a:rPr lang="en-IN" sz="2400" dirty="0" err="1" smtClean="0">
                <a:solidFill>
                  <a:schemeClr val="accent2"/>
                </a:solidFill>
                <a:latin typeface="Times New Roman" pitchFamily="18" charset="0"/>
                <a:cs typeface="Times New Roman" pitchFamily="18" charset="0"/>
              </a:rPr>
              <a:t>carvability</a:t>
            </a:r>
            <a:r>
              <a:rPr lang="en-IN" sz="2400" dirty="0" smtClean="0">
                <a:solidFill>
                  <a:schemeClr val="accent2"/>
                </a:solidFill>
                <a:latin typeface="Times New Roman" pitchFamily="18" charset="0"/>
                <a:cs typeface="Times New Roman" pitchFamily="18" charset="0"/>
              </a:rPr>
              <a:t> which prevented chipping during trimming, and that symptomatic teeth without pulp exposure showed no symptoms.</a:t>
            </a:r>
          </a:p>
          <a:p>
            <a:endParaRPr lang="en-IN" sz="2400" dirty="0" smtClean="0">
              <a:solidFill>
                <a:schemeClr val="accent2"/>
              </a:solidFill>
              <a:latin typeface="Times New Roman" pitchFamily="18" charset="0"/>
              <a:cs typeface="Times New Roman" pitchFamily="18" charset="0"/>
            </a:endParaRPr>
          </a:p>
          <a:p>
            <a:endParaRPr lang="en-IN" sz="2400" dirty="0">
              <a:solidFill>
                <a:schemeClr val="accent2"/>
              </a:solidFill>
              <a:latin typeface="Times New Roman" pitchFamily="18" charset="0"/>
              <a:cs typeface="Times New Roman" pitchFamily="18" charset="0"/>
            </a:endParaRPr>
          </a:p>
        </p:txBody>
      </p:sp>
      <p:pic>
        <p:nvPicPr>
          <p:cNvPr id="4" name="Picture 3" descr="download.jpg"/>
          <p:cNvPicPr>
            <a:picLocks noChangeAspect="1"/>
          </p:cNvPicPr>
          <p:nvPr/>
        </p:nvPicPr>
        <p:blipFill>
          <a:blip r:embed="rId2"/>
          <a:stretch>
            <a:fillRect/>
          </a:stretch>
        </p:blipFill>
        <p:spPr>
          <a:xfrm>
            <a:off x="6072198" y="3602397"/>
            <a:ext cx="2733688" cy="325560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14290"/>
            <a:ext cx="7715304" cy="3046988"/>
          </a:xfrm>
          <a:prstGeom prst="rect">
            <a:avLst/>
          </a:prstGeom>
          <a:noFill/>
        </p:spPr>
        <p:txBody>
          <a:bodyPr wrap="square" rtlCol="0">
            <a:spAutoFit/>
          </a:bodyPr>
          <a:lstStyle/>
          <a:p>
            <a:r>
              <a:rPr lang="en-IN" sz="2400" b="1" u="sng" dirty="0" smtClean="0">
                <a:solidFill>
                  <a:schemeClr val="accent3"/>
                </a:solidFill>
                <a:latin typeface="Times New Roman" pitchFamily="18" charset="0"/>
                <a:cs typeface="Times New Roman" pitchFamily="18" charset="0"/>
              </a:rPr>
              <a:t>BASES</a:t>
            </a:r>
          </a:p>
          <a:p>
            <a:endParaRPr lang="en-IN" sz="2400" dirty="0" smtClean="0">
              <a:solidFill>
                <a:schemeClr val="accent2"/>
              </a:solidFill>
              <a:latin typeface="Times New Roman" pitchFamily="18" charset="0"/>
              <a:cs typeface="Times New Roman" pitchFamily="18" charset="0"/>
            </a:endParaRPr>
          </a:p>
          <a:p>
            <a:r>
              <a:rPr lang="en-IN" sz="2400" dirty="0" smtClean="0">
                <a:solidFill>
                  <a:schemeClr val="accent2"/>
                </a:solidFill>
                <a:latin typeface="Times New Roman" pitchFamily="18" charset="0"/>
                <a:cs typeface="Times New Roman" pitchFamily="18" charset="0"/>
              </a:rPr>
              <a:t>Materials having a compressive strength of 55MPa  and the strength reaches a maximum in about 12 to 15 min.</a:t>
            </a:r>
          </a:p>
          <a:p>
            <a:endParaRPr lang="en-IN" sz="2400" dirty="0" smtClean="0">
              <a:solidFill>
                <a:schemeClr val="accent2"/>
              </a:solidFill>
              <a:latin typeface="Times New Roman" pitchFamily="18" charset="0"/>
              <a:cs typeface="Times New Roman" pitchFamily="18" charset="0"/>
            </a:endParaRPr>
          </a:p>
          <a:p>
            <a:r>
              <a:rPr lang="en-IN" sz="2400" dirty="0" smtClean="0">
                <a:solidFill>
                  <a:schemeClr val="accent2"/>
                </a:solidFill>
                <a:latin typeface="Times New Roman" pitchFamily="18" charset="0"/>
                <a:cs typeface="Times New Roman" pitchFamily="18" charset="0"/>
              </a:rPr>
              <a:t>The ZOE cements have the advantage that the </a:t>
            </a:r>
            <a:r>
              <a:rPr lang="en-IN" sz="2400" dirty="0" smtClean="0">
                <a:solidFill>
                  <a:srgbClr val="FF0000"/>
                </a:solidFill>
                <a:latin typeface="Times New Roman" pitchFamily="18" charset="0"/>
                <a:cs typeface="Times New Roman" pitchFamily="18" charset="0"/>
              </a:rPr>
              <a:t>thermal insulating properties </a:t>
            </a:r>
            <a:r>
              <a:rPr lang="en-IN" sz="2400" dirty="0" smtClean="0">
                <a:solidFill>
                  <a:schemeClr val="accent2"/>
                </a:solidFill>
                <a:latin typeface="Times New Roman" pitchFamily="18" charset="0"/>
                <a:cs typeface="Times New Roman" pitchFamily="18" charset="0"/>
              </a:rPr>
              <a:t>of the cements are excellent and are approximately the same as those for human dentin.</a:t>
            </a:r>
            <a:endParaRPr lang="en-IN" sz="2400" dirty="0">
              <a:solidFill>
                <a:schemeClr val="accent2"/>
              </a:solidFill>
              <a:latin typeface="Times New Roman" pitchFamily="18" charset="0"/>
              <a:cs typeface="Times New Roman" pitchFamily="18" charset="0"/>
            </a:endParaRPr>
          </a:p>
        </p:txBody>
      </p:sp>
      <p:pic>
        <p:nvPicPr>
          <p:cNvPr id="4" name="Picture 3" descr="download (1).jpg"/>
          <p:cNvPicPr>
            <a:picLocks noChangeAspect="1"/>
          </p:cNvPicPr>
          <p:nvPr/>
        </p:nvPicPr>
        <p:blipFill>
          <a:blip r:embed="rId2"/>
          <a:stretch>
            <a:fillRect/>
          </a:stretch>
        </p:blipFill>
        <p:spPr>
          <a:xfrm>
            <a:off x="1214414" y="4143380"/>
            <a:ext cx="3648092" cy="2357454"/>
          </a:xfrm>
          <a:prstGeom prst="rect">
            <a:avLst/>
          </a:prstGeom>
        </p:spPr>
      </p:pic>
      <p:pic>
        <p:nvPicPr>
          <p:cNvPr id="5" name="Picture 4" descr="images (2).jpg"/>
          <p:cNvPicPr>
            <a:picLocks noChangeAspect="1"/>
          </p:cNvPicPr>
          <p:nvPr/>
        </p:nvPicPr>
        <p:blipFill>
          <a:blip r:embed="rId3"/>
          <a:stretch>
            <a:fillRect/>
          </a:stretch>
        </p:blipFill>
        <p:spPr>
          <a:xfrm>
            <a:off x="5423933" y="4000504"/>
            <a:ext cx="3720067" cy="264320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14290"/>
            <a:ext cx="7786742" cy="2308324"/>
          </a:xfrm>
          <a:prstGeom prst="rect">
            <a:avLst/>
          </a:prstGeom>
          <a:noFill/>
        </p:spPr>
        <p:txBody>
          <a:bodyPr wrap="square" rtlCol="0">
            <a:spAutoFit/>
          </a:bodyPr>
          <a:lstStyle/>
          <a:p>
            <a:r>
              <a:rPr lang="en-IN" sz="2400" b="1" u="sng" dirty="0" smtClean="0">
                <a:solidFill>
                  <a:schemeClr val="accent3"/>
                </a:solidFill>
                <a:latin typeface="Times New Roman" pitchFamily="18" charset="0"/>
                <a:cs typeface="Times New Roman" pitchFamily="18" charset="0"/>
              </a:rPr>
              <a:t>ENDODONTIC SEALERS</a:t>
            </a:r>
          </a:p>
          <a:p>
            <a:endParaRPr lang="en-IN" sz="2400" b="1" u="sng" dirty="0" smtClean="0">
              <a:solidFill>
                <a:schemeClr val="accent3"/>
              </a:solidFill>
              <a:latin typeface="Times New Roman" pitchFamily="18" charset="0"/>
              <a:cs typeface="Times New Roman" pitchFamily="18" charset="0"/>
            </a:endParaRPr>
          </a:p>
          <a:p>
            <a:r>
              <a:rPr lang="en-IN" sz="2400" dirty="0" smtClean="0">
                <a:solidFill>
                  <a:schemeClr val="accent2"/>
                </a:solidFill>
                <a:latin typeface="Times New Roman" pitchFamily="18" charset="0"/>
                <a:cs typeface="Times New Roman" pitchFamily="18" charset="0"/>
              </a:rPr>
              <a:t>Endodontic ZOE preparations have been used as a root canal sealer with Gutta Percha. There are two major groups of products based on ZOE cements – conventional and therapeutic sealers.</a:t>
            </a:r>
            <a:endParaRPr lang="en-IN" sz="2400" dirty="0">
              <a:solidFill>
                <a:schemeClr val="accent2"/>
              </a:solidFill>
              <a:latin typeface="Times New Roman" pitchFamily="18" charset="0"/>
              <a:cs typeface="Times New Roman" pitchFamily="18" charset="0"/>
            </a:endParaRPr>
          </a:p>
        </p:txBody>
      </p:sp>
      <p:pic>
        <p:nvPicPr>
          <p:cNvPr id="4" name="Picture 3" descr="master-dent-root-canal-sealer-kit-12-675.jpg"/>
          <p:cNvPicPr>
            <a:picLocks noChangeAspect="1"/>
          </p:cNvPicPr>
          <p:nvPr/>
        </p:nvPicPr>
        <p:blipFill>
          <a:blip r:embed="rId2"/>
          <a:stretch>
            <a:fillRect/>
          </a:stretch>
        </p:blipFill>
        <p:spPr>
          <a:xfrm>
            <a:off x="4572000" y="3429000"/>
            <a:ext cx="4114935" cy="3099918"/>
          </a:xfrm>
          <a:prstGeom prst="rect">
            <a:avLst/>
          </a:prstGeom>
        </p:spPr>
      </p:pic>
      <p:pic>
        <p:nvPicPr>
          <p:cNvPr id="5" name="Picture 4" descr="images (6).jpg"/>
          <p:cNvPicPr>
            <a:picLocks noChangeAspect="1"/>
          </p:cNvPicPr>
          <p:nvPr/>
        </p:nvPicPr>
        <p:blipFill>
          <a:blip r:embed="rId3"/>
          <a:srcRect l="78007" b="12357"/>
          <a:stretch>
            <a:fillRect/>
          </a:stretch>
        </p:blipFill>
        <p:spPr>
          <a:xfrm>
            <a:off x="2000232" y="3113449"/>
            <a:ext cx="1500198" cy="288731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76" y="285728"/>
            <a:ext cx="7643866" cy="6309420"/>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PROPERTIES</a:t>
            </a:r>
          </a:p>
          <a:p>
            <a:endParaRPr lang="en-IN" sz="2400" dirty="0" smtClean="0">
              <a:solidFill>
                <a:schemeClr val="accent2"/>
              </a:solidFill>
              <a:latin typeface="Times New Roman" pitchFamily="18" charset="0"/>
              <a:cs typeface="Times New Roman" pitchFamily="18" charset="0"/>
            </a:endParaRPr>
          </a:p>
          <a:p>
            <a:pPr marL="457200" indent="-457200">
              <a:buFont typeface="+mj-lt"/>
              <a:buAutoNum type="arabicPeriod"/>
            </a:pPr>
            <a:r>
              <a:rPr lang="en-IN" sz="2800" b="1" u="sng" dirty="0" smtClean="0">
                <a:solidFill>
                  <a:schemeClr val="accent3"/>
                </a:solidFill>
                <a:latin typeface="Curlz MT" pitchFamily="82" charset="0"/>
                <a:cs typeface="Times New Roman" pitchFamily="18" charset="0"/>
              </a:rPr>
              <a:t>BIOLOGICAL PROPERTIES</a:t>
            </a:r>
          </a:p>
          <a:p>
            <a:pPr marL="457200" indent="-457200"/>
            <a:r>
              <a:rPr lang="en-IN" sz="2400" b="1" dirty="0" smtClean="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    </a:t>
            </a:r>
          </a:p>
          <a:p>
            <a:pPr marL="457200" indent="-457200"/>
            <a:r>
              <a:rPr lang="en-IN" sz="2400" dirty="0" smtClean="0">
                <a:solidFill>
                  <a:schemeClr val="accent2"/>
                </a:solidFill>
                <a:latin typeface="Times New Roman" pitchFamily="18" charset="0"/>
                <a:cs typeface="Times New Roman" pitchFamily="18" charset="0"/>
              </a:rPr>
              <a:t>      Zinc oxide eugenol has a </a:t>
            </a:r>
            <a:r>
              <a:rPr lang="en-IN" sz="2400" dirty="0" smtClean="0">
                <a:solidFill>
                  <a:srgbClr val="FF0000"/>
                </a:solidFill>
                <a:latin typeface="Times New Roman" pitchFamily="18" charset="0"/>
                <a:cs typeface="Times New Roman" pitchFamily="18" charset="0"/>
              </a:rPr>
              <a:t>PH of 7. </a:t>
            </a:r>
          </a:p>
          <a:p>
            <a:pPr marL="457200" indent="-457200"/>
            <a:endParaRPr lang="en-IN" sz="2400" dirty="0" smtClean="0">
              <a:solidFill>
                <a:srgbClr val="FF0000"/>
              </a:solidFill>
              <a:latin typeface="Times New Roman" pitchFamily="18" charset="0"/>
              <a:cs typeface="Times New Roman" pitchFamily="18" charset="0"/>
            </a:endParaRPr>
          </a:p>
          <a:p>
            <a:pPr marL="457200" indent="-457200"/>
            <a:r>
              <a:rPr lang="en-IN" sz="2400" dirty="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    This makes it the </a:t>
            </a:r>
            <a:r>
              <a:rPr lang="en-IN" sz="2400" dirty="0" smtClean="0">
                <a:solidFill>
                  <a:srgbClr val="FF0000"/>
                </a:solidFill>
                <a:latin typeface="Times New Roman" pitchFamily="18" charset="0"/>
                <a:cs typeface="Times New Roman" pitchFamily="18" charset="0"/>
              </a:rPr>
              <a:t>least irritating cement</a:t>
            </a:r>
            <a:r>
              <a:rPr lang="en-IN" sz="2400" dirty="0" smtClean="0">
                <a:solidFill>
                  <a:schemeClr val="accent2"/>
                </a:solidFill>
                <a:latin typeface="Times New Roman" pitchFamily="18" charset="0"/>
                <a:cs typeface="Times New Roman" pitchFamily="18" charset="0"/>
              </a:rPr>
              <a:t>. </a:t>
            </a:r>
          </a:p>
          <a:p>
            <a:pPr marL="457200" indent="-457200"/>
            <a:endParaRPr lang="en-IN" sz="2400" dirty="0" smtClean="0">
              <a:solidFill>
                <a:schemeClr val="accent2"/>
              </a:solidFill>
              <a:latin typeface="Times New Roman" pitchFamily="18" charset="0"/>
              <a:cs typeface="Times New Roman" pitchFamily="18" charset="0"/>
            </a:endParaRPr>
          </a:p>
          <a:p>
            <a:pPr marL="457200" indent="-457200"/>
            <a:r>
              <a:rPr lang="en-IN" sz="2400" dirty="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    It has a </a:t>
            </a:r>
            <a:r>
              <a:rPr lang="en-IN" sz="2400" dirty="0" smtClean="0">
                <a:solidFill>
                  <a:srgbClr val="FF0000"/>
                </a:solidFill>
                <a:latin typeface="Times New Roman" pitchFamily="18" charset="0"/>
                <a:cs typeface="Times New Roman" pitchFamily="18" charset="0"/>
              </a:rPr>
              <a:t>soothing effect on the pulp</a:t>
            </a:r>
            <a:r>
              <a:rPr lang="en-IN" sz="2400" dirty="0" smtClean="0">
                <a:solidFill>
                  <a:schemeClr val="accent2"/>
                </a:solidFill>
                <a:latin typeface="Times New Roman" pitchFamily="18" charset="0"/>
                <a:cs typeface="Times New Roman" pitchFamily="18" charset="0"/>
              </a:rPr>
              <a:t>.</a:t>
            </a:r>
          </a:p>
          <a:p>
            <a:pPr marL="457200" indent="-457200"/>
            <a:endParaRPr lang="en-IN" sz="2400" dirty="0" smtClean="0">
              <a:solidFill>
                <a:schemeClr val="accent2"/>
              </a:solidFill>
              <a:latin typeface="Times New Roman" pitchFamily="18" charset="0"/>
              <a:cs typeface="Times New Roman" pitchFamily="18" charset="0"/>
            </a:endParaRPr>
          </a:p>
          <a:p>
            <a:pPr marL="457200" indent="-457200"/>
            <a:r>
              <a:rPr lang="en-IN" sz="2400" dirty="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   The </a:t>
            </a:r>
            <a:r>
              <a:rPr lang="en-IN" sz="2400" b="1" dirty="0" smtClean="0">
                <a:solidFill>
                  <a:srgbClr val="FF0000"/>
                </a:solidFill>
                <a:latin typeface="Times New Roman" pitchFamily="18" charset="0"/>
                <a:cs typeface="Times New Roman" pitchFamily="18" charset="0"/>
              </a:rPr>
              <a:t>release of eugenol by hydrolysis of zinc </a:t>
            </a:r>
            <a:r>
              <a:rPr lang="en-IN" sz="2400" b="1" dirty="0" err="1" smtClean="0">
                <a:solidFill>
                  <a:srgbClr val="FF0000"/>
                </a:solidFill>
                <a:latin typeface="Times New Roman" pitchFamily="18" charset="0"/>
                <a:cs typeface="Times New Roman" pitchFamily="18" charset="0"/>
              </a:rPr>
              <a:t>eugenolate</a:t>
            </a:r>
            <a:r>
              <a:rPr lang="en-IN" sz="2400" b="1" dirty="0" smtClean="0">
                <a:solidFill>
                  <a:srgbClr val="FF0000"/>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matrix relieves pain in the pulp in deep cavities. Hence, these materials can be </a:t>
            </a:r>
            <a:r>
              <a:rPr lang="en-IN" sz="2400" b="1" dirty="0" smtClean="0">
                <a:solidFill>
                  <a:schemeClr val="accent2"/>
                </a:solidFill>
                <a:latin typeface="Times New Roman" pitchFamily="18" charset="0"/>
                <a:cs typeface="Times New Roman" pitchFamily="18" charset="0"/>
              </a:rPr>
              <a:t>used as indirect pulp capping materials and to, reduce postoperative sensitivity. </a:t>
            </a:r>
          </a:p>
          <a:p>
            <a:pPr marL="457200" indent="-457200"/>
            <a:endParaRPr lang="en-IN" sz="2400" b="1" dirty="0" smtClean="0">
              <a:solidFill>
                <a:schemeClr val="accent2"/>
              </a:solidFill>
              <a:latin typeface="Times New Roman" pitchFamily="18" charset="0"/>
              <a:cs typeface="Times New Roman" pitchFamily="18" charset="0"/>
            </a:endParaRPr>
          </a:p>
          <a:p>
            <a:pPr marL="457200" indent="-457200"/>
            <a:r>
              <a:rPr lang="en-IN" sz="2400" b="1" dirty="0" smtClean="0">
                <a:solidFill>
                  <a:schemeClr val="accent2"/>
                </a:solidFill>
                <a:latin typeface="Times New Roman" pitchFamily="18" charset="0"/>
                <a:cs typeface="Times New Roman" pitchFamily="18" charset="0"/>
              </a:rPr>
              <a:t>      </a:t>
            </a:r>
            <a:endParaRPr lang="en-IN" sz="2400" b="1"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85728"/>
            <a:ext cx="7715304" cy="1938992"/>
          </a:xfrm>
          <a:prstGeom prst="rect">
            <a:avLst/>
          </a:prstGeom>
          <a:noFill/>
        </p:spPr>
        <p:txBody>
          <a:bodyPr wrap="square" rtlCol="0">
            <a:spAutoFit/>
          </a:bodyPr>
          <a:lstStyle/>
          <a:p>
            <a:r>
              <a:rPr lang="en-IN" sz="2400" dirty="0" smtClean="0">
                <a:solidFill>
                  <a:schemeClr val="accent2"/>
                </a:solidFill>
                <a:latin typeface="Times New Roman" pitchFamily="18" charset="0"/>
                <a:cs typeface="Times New Roman" pitchFamily="18" charset="0"/>
              </a:rPr>
              <a:t>There are however </a:t>
            </a:r>
            <a:r>
              <a:rPr lang="en-IN" sz="2400" b="1" dirty="0" smtClean="0">
                <a:solidFill>
                  <a:srgbClr val="FF0000"/>
                </a:solidFill>
                <a:latin typeface="Times New Roman" pitchFamily="18" charset="0"/>
                <a:cs typeface="Times New Roman" pitchFamily="18" charset="0"/>
              </a:rPr>
              <a:t>disadvantages of eugenol</a:t>
            </a:r>
            <a:r>
              <a:rPr lang="en-IN" sz="2400" dirty="0" smtClean="0">
                <a:solidFill>
                  <a:schemeClr val="accent2"/>
                </a:solidFill>
                <a:latin typeface="Times New Roman" pitchFamily="18" charset="0"/>
                <a:cs typeface="Times New Roman" pitchFamily="18" charset="0"/>
              </a:rPr>
              <a:t>. </a:t>
            </a:r>
          </a:p>
          <a:p>
            <a:endParaRPr lang="en-IN" sz="2400" dirty="0">
              <a:solidFill>
                <a:schemeClr val="accent2"/>
              </a:solidFill>
              <a:latin typeface="Times New Roman" pitchFamily="18" charset="0"/>
              <a:cs typeface="Times New Roman" pitchFamily="18" charset="0"/>
            </a:endParaRPr>
          </a:p>
          <a:p>
            <a:pPr marL="342900" indent="-342900">
              <a:buFont typeface="Arial" panose="020B0604020202020204" pitchFamily="34" charset="0"/>
              <a:buChar char="•"/>
            </a:pPr>
            <a:r>
              <a:rPr lang="en-IN" sz="2400" dirty="0" err="1" smtClean="0">
                <a:solidFill>
                  <a:schemeClr val="accent2"/>
                </a:solidFill>
                <a:latin typeface="Times New Roman" pitchFamily="18" charset="0"/>
                <a:cs typeface="Times New Roman" pitchFamily="18" charset="0"/>
              </a:rPr>
              <a:t>Eugenol</a:t>
            </a:r>
            <a:r>
              <a:rPr lang="en-IN" sz="2400" dirty="0" smtClean="0">
                <a:solidFill>
                  <a:schemeClr val="accent2"/>
                </a:solidFill>
                <a:latin typeface="Times New Roman" pitchFamily="18" charset="0"/>
                <a:cs typeface="Times New Roman" pitchFamily="18" charset="0"/>
              </a:rPr>
              <a:t> is </a:t>
            </a:r>
            <a:r>
              <a:rPr lang="en-IN" sz="2400" b="1" dirty="0" smtClean="0">
                <a:solidFill>
                  <a:srgbClr val="FF0000"/>
                </a:solidFill>
                <a:latin typeface="Times New Roman" pitchFamily="18" charset="0"/>
                <a:cs typeface="Times New Roman" pitchFamily="18" charset="0"/>
              </a:rPr>
              <a:t>cytotoxic</a:t>
            </a:r>
            <a:r>
              <a:rPr lang="en-IN" sz="2400" dirty="0" smtClean="0">
                <a:solidFill>
                  <a:schemeClr val="accent2"/>
                </a:solidFill>
                <a:latin typeface="Times New Roman" pitchFamily="18" charset="0"/>
                <a:cs typeface="Times New Roman" pitchFamily="18" charset="0"/>
              </a:rPr>
              <a:t>. Thus </a:t>
            </a:r>
            <a:r>
              <a:rPr lang="en-IN" sz="2400" dirty="0" smtClean="0">
                <a:solidFill>
                  <a:srgbClr val="00B0F0"/>
                </a:solidFill>
                <a:latin typeface="Times New Roman" pitchFamily="18" charset="0"/>
                <a:cs typeface="Times New Roman" pitchFamily="18" charset="0"/>
              </a:rPr>
              <a:t>direct contact of eugenol with soft tissues should be avoided.</a:t>
            </a:r>
          </a:p>
          <a:p>
            <a:endParaRPr lang="en-IN" sz="2400" dirty="0" smtClean="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1342667" y="2276872"/>
            <a:ext cx="7488832" cy="1815882"/>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General Objective</a:t>
            </a:r>
            <a:r>
              <a:rPr lang="en-US" sz="2800" dirty="0">
                <a:latin typeface="Times New Roman" panose="02020603050405020304" pitchFamily="18" charset="0"/>
                <a:cs typeface="Times New Roman" panose="02020603050405020304" pitchFamily="18" charset="0"/>
              </a:rPr>
              <a:t>: At the end of the class the students should be able to </a:t>
            </a:r>
            <a:r>
              <a:rPr lang="en-US" sz="2800" dirty="0" smtClean="0">
                <a:latin typeface="Times New Roman" panose="02020603050405020304" pitchFamily="18" charset="0"/>
                <a:cs typeface="Times New Roman" panose="02020603050405020304" pitchFamily="18" charset="0"/>
              </a:rPr>
              <a:t>understand properties, setting reaction, manipulation , uses &amp; modifications of zinc </a:t>
            </a:r>
            <a:r>
              <a:rPr lang="en-US" sz="2800" dirty="0">
                <a:latin typeface="Times New Roman" panose="02020603050405020304" pitchFamily="18" charset="0"/>
                <a:cs typeface="Times New Roman" panose="02020603050405020304" pitchFamily="18" charset="0"/>
              </a:rPr>
              <a:t>oxide </a:t>
            </a:r>
            <a:r>
              <a:rPr lang="en-US" sz="2800" dirty="0" err="1">
                <a:latin typeface="Times New Roman" panose="02020603050405020304" pitchFamily="18" charset="0"/>
                <a:cs typeface="Times New Roman" panose="02020603050405020304" pitchFamily="18" charset="0"/>
              </a:rPr>
              <a:t>eugenol</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9036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1538" y="285728"/>
            <a:ext cx="7929618" cy="4278094"/>
          </a:xfrm>
          <a:prstGeom prst="rect">
            <a:avLst/>
          </a:prstGeom>
          <a:noFill/>
        </p:spPr>
        <p:txBody>
          <a:bodyPr wrap="square" rtlCol="0">
            <a:spAutoFit/>
          </a:bodyPr>
          <a:lstStyle/>
          <a:p>
            <a:pPr marL="457200" indent="-457200">
              <a:buAutoNum type="arabicPeriod" startAt="2"/>
            </a:pPr>
            <a:r>
              <a:rPr lang="en-IN" sz="2800" b="1" u="sng" dirty="0" smtClean="0">
                <a:solidFill>
                  <a:schemeClr val="accent3"/>
                </a:solidFill>
                <a:latin typeface="Curlz MT" pitchFamily="82" charset="0"/>
                <a:cs typeface="Times New Roman" pitchFamily="18" charset="0"/>
              </a:rPr>
              <a:t>COMPRESSIVE STRENGTH</a:t>
            </a:r>
          </a:p>
          <a:p>
            <a:pPr marL="457200" indent="-457200"/>
            <a:r>
              <a:rPr lang="en-IN" sz="2400" b="1" dirty="0" smtClean="0">
                <a:solidFill>
                  <a:schemeClr val="accent2"/>
                </a:solidFill>
                <a:latin typeface="Times New Roman" pitchFamily="18" charset="0"/>
                <a:cs typeface="Times New Roman" pitchFamily="18" charset="0"/>
              </a:rPr>
              <a:t>       </a:t>
            </a:r>
            <a:endParaRPr lang="en-IN" sz="2400" dirty="0" smtClean="0">
              <a:solidFill>
                <a:schemeClr val="accent2"/>
              </a:solidFill>
              <a:latin typeface="Times New Roman" pitchFamily="18" charset="0"/>
              <a:cs typeface="Times New Roman" pitchFamily="18" charset="0"/>
            </a:endParaRPr>
          </a:p>
          <a:p>
            <a:pPr marL="457200" indent="-457200">
              <a:buFont typeface="Arial" panose="020B0604020202020204" pitchFamily="34" charset="0"/>
              <a:buChar char="•"/>
            </a:pPr>
            <a:r>
              <a:rPr lang="en-IN" sz="2400" b="1" dirty="0" smtClean="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They are relatively </a:t>
            </a:r>
            <a:r>
              <a:rPr lang="en-IN" sz="2400" dirty="0" smtClean="0">
                <a:solidFill>
                  <a:srgbClr val="FF0000"/>
                </a:solidFill>
                <a:latin typeface="Times New Roman" pitchFamily="18" charset="0"/>
                <a:cs typeface="Times New Roman" pitchFamily="18" charset="0"/>
              </a:rPr>
              <a:t>weak cements</a:t>
            </a:r>
            <a:r>
              <a:rPr lang="en-IN" sz="2400" dirty="0" smtClean="0">
                <a:solidFill>
                  <a:schemeClr val="accent2"/>
                </a:solidFill>
                <a:latin typeface="Times New Roman" pitchFamily="18" charset="0"/>
                <a:cs typeface="Times New Roman" pitchFamily="18" charset="0"/>
              </a:rPr>
              <a:t>. </a:t>
            </a:r>
          </a:p>
          <a:p>
            <a:endParaRPr lang="en-IN" sz="2400" dirty="0" smtClean="0">
              <a:solidFill>
                <a:schemeClr val="accent2"/>
              </a:solidFill>
              <a:latin typeface="Times New Roman" pitchFamily="18" charset="0"/>
              <a:cs typeface="Times New Roman" pitchFamily="18" charset="0"/>
            </a:endParaRPr>
          </a:p>
          <a:p>
            <a:pPr marL="457200" indent="-457200">
              <a:buFont typeface="Arial" panose="020B0604020202020204" pitchFamily="34" charset="0"/>
              <a:buChar char="•"/>
            </a:pPr>
            <a:r>
              <a:rPr lang="en-IN" sz="2400" dirty="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  The compressive strength ranges from low of 3-4 </a:t>
            </a:r>
            <a:r>
              <a:rPr lang="en-IN" sz="2400" dirty="0" err="1" smtClean="0">
                <a:solidFill>
                  <a:schemeClr val="accent2"/>
                </a:solidFill>
                <a:latin typeface="Times New Roman" pitchFamily="18" charset="0"/>
                <a:cs typeface="Times New Roman" pitchFamily="18" charset="0"/>
              </a:rPr>
              <a:t>Mpa</a:t>
            </a:r>
            <a:r>
              <a:rPr lang="en-IN" sz="2400" dirty="0" smtClean="0">
                <a:solidFill>
                  <a:schemeClr val="accent2"/>
                </a:solidFill>
                <a:latin typeface="Times New Roman" pitchFamily="18" charset="0"/>
                <a:cs typeface="Times New Roman" pitchFamily="18" charset="0"/>
              </a:rPr>
              <a:t> upto 50-55 </a:t>
            </a:r>
            <a:r>
              <a:rPr lang="en-IN" sz="2400" dirty="0" err="1" smtClean="0">
                <a:solidFill>
                  <a:schemeClr val="accent2"/>
                </a:solidFill>
                <a:latin typeface="Times New Roman" pitchFamily="18" charset="0"/>
                <a:cs typeface="Times New Roman" pitchFamily="18" charset="0"/>
              </a:rPr>
              <a:t>Mpa</a:t>
            </a:r>
            <a:r>
              <a:rPr lang="en-IN" sz="2400" dirty="0" smtClean="0">
                <a:solidFill>
                  <a:schemeClr val="accent2"/>
                </a:solidFill>
                <a:latin typeface="Times New Roman" pitchFamily="18" charset="0"/>
                <a:cs typeface="Times New Roman" pitchFamily="18" charset="0"/>
              </a:rPr>
              <a:t>.</a:t>
            </a:r>
          </a:p>
          <a:p>
            <a:pPr marL="457200" indent="-457200">
              <a:buAutoNum type="arabicPeriod" startAt="3"/>
            </a:pPr>
            <a:endParaRPr lang="en-IN" sz="2400" b="1" dirty="0" smtClean="0">
              <a:solidFill>
                <a:schemeClr val="accent3"/>
              </a:solidFill>
              <a:latin typeface="Times New Roman" pitchFamily="18" charset="0"/>
              <a:cs typeface="Times New Roman" pitchFamily="18" charset="0"/>
            </a:endParaRPr>
          </a:p>
          <a:p>
            <a:pPr marL="457200" indent="-457200">
              <a:buAutoNum type="arabicPeriod" startAt="3"/>
            </a:pPr>
            <a:r>
              <a:rPr lang="en-IN" sz="2800" b="1" u="sng" dirty="0" smtClean="0">
                <a:solidFill>
                  <a:schemeClr val="accent3"/>
                </a:solidFill>
                <a:latin typeface="Curlz MT" pitchFamily="82" charset="0"/>
                <a:cs typeface="Times New Roman" pitchFamily="18" charset="0"/>
              </a:rPr>
              <a:t>THERMAL PROPERTIES</a:t>
            </a:r>
          </a:p>
          <a:p>
            <a:pPr marL="457200" indent="-457200">
              <a:buFont typeface="Arial" panose="020B0604020202020204" pitchFamily="34" charset="0"/>
              <a:buChar char="•"/>
            </a:pPr>
            <a:r>
              <a:rPr lang="en-IN" sz="2400" dirty="0" smtClean="0">
                <a:solidFill>
                  <a:schemeClr val="accent2"/>
                </a:solidFill>
                <a:latin typeface="Times New Roman" pitchFamily="18" charset="0"/>
                <a:cs typeface="Times New Roman" pitchFamily="18" charset="0"/>
              </a:rPr>
              <a:t>These materials have very </a:t>
            </a:r>
            <a:r>
              <a:rPr lang="en-IN" sz="2400" b="1" dirty="0" smtClean="0">
                <a:solidFill>
                  <a:srgbClr val="FF0000"/>
                </a:solidFill>
                <a:latin typeface="Times New Roman" pitchFamily="18" charset="0"/>
                <a:cs typeface="Times New Roman" pitchFamily="18" charset="0"/>
              </a:rPr>
              <a:t>low thermal conductivity</a:t>
            </a:r>
            <a:r>
              <a:rPr lang="en-IN" sz="2400" dirty="0" smtClean="0">
                <a:solidFill>
                  <a:schemeClr val="accent2"/>
                </a:solidFill>
                <a:latin typeface="Times New Roman" pitchFamily="18" charset="0"/>
                <a:cs typeface="Times New Roman" pitchFamily="18" charset="0"/>
              </a:rPr>
              <a:t>.</a:t>
            </a:r>
          </a:p>
          <a:p>
            <a:r>
              <a:rPr lang="en-IN" sz="2400" dirty="0" smtClean="0">
                <a:solidFill>
                  <a:schemeClr val="accent2"/>
                </a:solidFill>
                <a:latin typeface="Times New Roman" pitchFamily="18" charset="0"/>
                <a:cs typeface="Times New Roman" pitchFamily="18" charset="0"/>
              </a:rPr>
              <a:t> </a:t>
            </a:r>
          </a:p>
          <a:p>
            <a:pPr marL="457200" indent="-457200">
              <a:buFont typeface="Arial" panose="020B0604020202020204" pitchFamily="34" charset="0"/>
              <a:buChar char="•"/>
            </a:pPr>
            <a:r>
              <a:rPr lang="en-IN" sz="2400" dirty="0" smtClean="0">
                <a:solidFill>
                  <a:schemeClr val="accent2"/>
                </a:solidFill>
                <a:latin typeface="Times New Roman" pitchFamily="18" charset="0"/>
                <a:cs typeface="Times New Roman" pitchFamily="18" charset="0"/>
              </a:rPr>
              <a:t>They can act as </a:t>
            </a:r>
            <a:r>
              <a:rPr lang="en-IN" sz="2400" dirty="0" smtClean="0">
                <a:solidFill>
                  <a:srgbClr val="00B0F0"/>
                </a:solidFill>
                <a:latin typeface="Times New Roman" pitchFamily="18" charset="0"/>
                <a:cs typeface="Times New Roman" pitchFamily="18" charset="0"/>
              </a:rPr>
              <a:t>thermal or chemical insulating material. </a:t>
            </a:r>
            <a:endParaRPr lang="en-IN" sz="2400" b="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5852" y="214290"/>
            <a:ext cx="7429552" cy="6124754"/>
          </a:xfrm>
          <a:prstGeom prst="rect">
            <a:avLst/>
          </a:prstGeom>
          <a:noFill/>
        </p:spPr>
        <p:txBody>
          <a:bodyPr wrap="square" rtlCol="0">
            <a:spAutoFit/>
          </a:bodyPr>
          <a:lstStyle/>
          <a:p>
            <a:pPr marL="457200" indent="-457200">
              <a:buAutoNum type="arabicPeriod" startAt="4"/>
            </a:pPr>
            <a:r>
              <a:rPr lang="en-IN" sz="2800" b="1" u="sng" dirty="0" smtClean="0">
                <a:solidFill>
                  <a:schemeClr val="accent3"/>
                </a:solidFill>
                <a:latin typeface="Curlz MT" pitchFamily="82" charset="0"/>
                <a:cs typeface="Times New Roman" pitchFamily="18" charset="0"/>
              </a:rPr>
              <a:t>SOLUBILITY AND DISINTEGRATION</a:t>
            </a:r>
          </a:p>
          <a:p>
            <a:pPr marL="457200" indent="-457200"/>
            <a:endParaRPr lang="en-IN" sz="2400" b="1" dirty="0" smtClean="0">
              <a:solidFill>
                <a:schemeClr val="accent2"/>
              </a:solidFill>
              <a:latin typeface="Times New Roman" pitchFamily="18" charset="0"/>
              <a:cs typeface="Times New Roman" pitchFamily="18" charset="0"/>
            </a:endParaRPr>
          </a:p>
          <a:p>
            <a:pPr marL="342900" indent="-342900">
              <a:buFont typeface="Arial" panose="020B0604020202020204" pitchFamily="34" charset="0"/>
              <a:buChar char="•"/>
            </a:pPr>
            <a:r>
              <a:rPr lang="en-IN" sz="2400" b="1" dirty="0" smtClean="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The solubility of the set cement is highest. </a:t>
            </a:r>
          </a:p>
          <a:p>
            <a:endParaRPr lang="en-IN" sz="2400" dirty="0" smtClean="0">
              <a:solidFill>
                <a:schemeClr val="accent2"/>
              </a:solidFill>
              <a:latin typeface="Times New Roman" pitchFamily="18" charset="0"/>
              <a:cs typeface="Times New Roman" pitchFamily="18" charset="0"/>
            </a:endParaRPr>
          </a:p>
          <a:p>
            <a:pPr marL="457200" indent="-457200">
              <a:buFont typeface="Arial" panose="020B0604020202020204" pitchFamily="34" charset="0"/>
              <a:buChar char="•"/>
            </a:pPr>
            <a:r>
              <a:rPr lang="en-IN" sz="2400" dirty="0" smtClean="0">
                <a:solidFill>
                  <a:schemeClr val="accent2"/>
                </a:solidFill>
                <a:latin typeface="Times New Roman" pitchFamily="18" charset="0"/>
                <a:cs typeface="Times New Roman" pitchFamily="18" charset="0"/>
              </a:rPr>
              <a:t>They disintegrate in oral fluid. Solubility is reduced by </a:t>
            </a:r>
            <a:r>
              <a:rPr lang="en-IN" sz="2400" dirty="0" err="1" smtClean="0">
                <a:solidFill>
                  <a:schemeClr val="accent2"/>
                </a:solidFill>
                <a:latin typeface="Times New Roman" pitchFamily="18" charset="0"/>
                <a:cs typeface="Times New Roman" pitchFamily="18" charset="0"/>
              </a:rPr>
              <a:t>inreasing</a:t>
            </a:r>
            <a:r>
              <a:rPr lang="en-IN" sz="2400" dirty="0" smtClean="0">
                <a:solidFill>
                  <a:schemeClr val="accent2"/>
                </a:solidFill>
                <a:latin typeface="Times New Roman" pitchFamily="18" charset="0"/>
                <a:cs typeface="Times New Roman" pitchFamily="18" charset="0"/>
              </a:rPr>
              <a:t> the P/L ratio.</a:t>
            </a:r>
          </a:p>
          <a:p>
            <a:pPr marL="457200" indent="-457200"/>
            <a:endParaRPr lang="en-IN" sz="2400" b="1" dirty="0" smtClean="0">
              <a:solidFill>
                <a:schemeClr val="accent3"/>
              </a:solidFill>
              <a:latin typeface="Times New Roman" pitchFamily="18" charset="0"/>
              <a:cs typeface="Times New Roman" pitchFamily="18" charset="0"/>
            </a:endParaRPr>
          </a:p>
          <a:p>
            <a:pPr marL="457200" indent="-457200">
              <a:buAutoNum type="arabicPeriod" startAt="5"/>
            </a:pPr>
            <a:r>
              <a:rPr lang="en-IN" sz="2800" b="1" u="sng" dirty="0" smtClean="0">
                <a:solidFill>
                  <a:schemeClr val="accent3"/>
                </a:solidFill>
                <a:latin typeface="Curlz MT" pitchFamily="82" charset="0"/>
                <a:cs typeface="Times New Roman" pitchFamily="18" charset="0"/>
              </a:rPr>
              <a:t>FILM THICKNESS</a:t>
            </a:r>
          </a:p>
          <a:p>
            <a:pPr marL="457200" indent="-457200">
              <a:buAutoNum type="arabicPeriod" startAt="5"/>
            </a:pPr>
            <a:endParaRPr lang="en-IN" sz="2400" b="1" dirty="0" smtClean="0">
              <a:solidFill>
                <a:schemeClr val="accent2"/>
              </a:solidFill>
              <a:latin typeface="Times New Roman" pitchFamily="18" charset="0"/>
              <a:cs typeface="Times New Roman" pitchFamily="18" charset="0"/>
            </a:endParaRPr>
          </a:p>
          <a:p>
            <a:pPr marL="342900" indent="-342900">
              <a:buFont typeface="Arial" panose="020B0604020202020204" pitchFamily="34" charset="0"/>
              <a:buChar char="•"/>
            </a:pPr>
            <a:r>
              <a:rPr lang="en-IN" sz="2400" b="1" dirty="0" smtClean="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It is an </a:t>
            </a:r>
            <a:r>
              <a:rPr lang="en-IN" sz="2400" dirty="0" smtClean="0">
                <a:solidFill>
                  <a:srgbClr val="FF0000"/>
                </a:solidFill>
                <a:latin typeface="Times New Roman" pitchFamily="18" charset="0"/>
                <a:cs typeface="Times New Roman" pitchFamily="18" charset="0"/>
              </a:rPr>
              <a:t>important factor for those cements used for luting of restorations. </a:t>
            </a:r>
          </a:p>
          <a:p>
            <a:endParaRPr lang="en-IN" sz="2400" dirty="0" smtClean="0">
              <a:solidFill>
                <a:srgbClr val="FF0000"/>
              </a:solidFill>
              <a:latin typeface="Times New Roman" pitchFamily="18" charset="0"/>
              <a:cs typeface="Times New Roman" pitchFamily="18" charset="0"/>
            </a:endParaRPr>
          </a:p>
          <a:p>
            <a:pPr marL="457200" indent="-457200">
              <a:buFont typeface="Arial" panose="020B0604020202020204" pitchFamily="34" charset="0"/>
              <a:buChar char="•"/>
            </a:pPr>
            <a:r>
              <a:rPr lang="en-IN" sz="2400" dirty="0" smtClean="0">
                <a:solidFill>
                  <a:schemeClr val="accent2"/>
                </a:solidFill>
                <a:latin typeface="Times New Roman" pitchFamily="18" charset="0"/>
                <a:cs typeface="Times New Roman" pitchFamily="18" charset="0"/>
              </a:rPr>
              <a:t>The film thickness should be </a:t>
            </a:r>
            <a:r>
              <a:rPr lang="en-IN" sz="2400" dirty="0" smtClean="0">
                <a:solidFill>
                  <a:srgbClr val="FF0000"/>
                </a:solidFill>
                <a:latin typeface="Times New Roman" pitchFamily="18" charset="0"/>
                <a:cs typeface="Times New Roman" pitchFamily="18" charset="0"/>
              </a:rPr>
              <a:t>not more than 25um </a:t>
            </a:r>
            <a:r>
              <a:rPr lang="en-IN" sz="2400" dirty="0" smtClean="0">
                <a:solidFill>
                  <a:schemeClr val="accent2"/>
                </a:solidFill>
                <a:latin typeface="Times New Roman" pitchFamily="18" charset="0"/>
                <a:cs typeface="Times New Roman" pitchFamily="18" charset="0"/>
              </a:rPr>
              <a:t>for cements used for </a:t>
            </a:r>
            <a:r>
              <a:rPr lang="en-IN" sz="2400" b="1" dirty="0" smtClean="0">
                <a:solidFill>
                  <a:srgbClr val="FF0000"/>
                </a:solidFill>
                <a:latin typeface="Times New Roman" pitchFamily="18" charset="0"/>
                <a:cs typeface="Times New Roman" pitchFamily="18" charset="0"/>
              </a:rPr>
              <a:t>permanent cementation </a:t>
            </a:r>
            <a:r>
              <a:rPr lang="en-IN" sz="2400" dirty="0" smtClean="0">
                <a:solidFill>
                  <a:schemeClr val="accent2"/>
                </a:solidFill>
                <a:latin typeface="Times New Roman" pitchFamily="18" charset="0"/>
                <a:cs typeface="Times New Roman" pitchFamily="18" charset="0"/>
              </a:rPr>
              <a:t>and </a:t>
            </a:r>
            <a:r>
              <a:rPr lang="en-IN" sz="2400" b="1" dirty="0" smtClean="0">
                <a:solidFill>
                  <a:srgbClr val="00B0F0"/>
                </a:solidFill>
                <a:latin typeface="Times New Roman" pitchFamily="18" charset="0"/>
                <a:cs typeface="Times New Roman" pitchFamily="18" charset="0"/>
              </a:rPr>
              <a:t>not more than 4o um</a:t>
            </a:r>
            <a:r>
              <a:rPr lang="en-IN" sz="2400" dirty="0" smtClean="0">
                <a:solidFill>
                  <a:schemeClr val="accent2"/>
                </a:solidFill>
                <a:latin typeface="Times New Roman" pitchFamily="18" charset="0"/>
                <a:cs typeface="Times New Roman" pitchFamily="18" charset="0"/>
              </a:rPr>
              <a:t> for cements used for </a:t>
            </a:r>
            <a:r>
              <a:rPr lang="en-IN" sz="2400" b="1" dirty="0" smtClean="0">
                <a:solidFill>
                  <a:srgbClr val="00B0F0"/>
                </a:solidFill>
                <a:latin typeface="Times New Roman" pitchFamily="18" charset="0"/>
                <a:cs typeface="Times New Roman" pitchFamily="18" charset="0"/>
              </a:rPr>
              <a:t>temporary cementation.</a:t>
            </a:r>
            <a:endParaRPr lang="en-IN" sz="2400" b="1" dirty="0">
              <a:solidFill>
                <a:srgbClr val="00B0F0"/>
              </a:solidFill>
              <a:latin typeface="Times New Roman" pitchFamily="18" charset="0"/>
              <a:cs typeface="Times New Roman" pitchFamily="18" charset="0"/>
            </a:endParaRPr>
          </a:p>
        </p:txBody>
      </p:sp>
      <p:cxnSp>
        <p:nvCxnSpPr>
          <p:cNvPr id="5" name="Straight Connector 4"/>
          <p:cNvCxnSpPr/>
          <p:nvPr/>
        </p:nvCxnSpPr>
        <p:spPr>
          <a:xfrm rot="5400000">
            <a:off x="3501224" y="4214024"/>
            <a:ext cx="142876"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rot="5400000">
            <a:off x="6179355" y="4607727"/>
            <a:ext cx="71438" cy="1588"/>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85728"/>
            <a:ext cx="7786742" cy="5078313"/>
          </a:xfrm>
          <a:prstGeom prst="rect">
            <a:avLst/>
          </a:prstGeom>
          <a:noFill/>
        </p:spPr>
        <p:txBody>
          <a:bodyPr wrap="square" rtlCol="0">
            <a:spAutoFit/>
          </a:bodyPr>
          <a:lstStyle/>
          <a:p>
            <a:pPr marL="457200" indent="-457200">
              <a:buAutoNum type="arabicPeriod" startAt="6"/>
            </a:pPr>
            <a:r>
              <a:rPr lang="en-IN" sz="2800" b="1" u="sng" dirty="0" smtClean="0">
                <a:solidFill>
                  <a:schemeClr val="accent3"/>
                </a:solidFill>
                <a:latin typeface="Curlz MT" pitchFamily="82" charset="0"/>
                <a:cs typeface="Times New Roman" pitchFamily="18" charset="0"/>
              </a:rPr>
              <a:t>ADHESION</a:t>
            </a:r>
          </a:p>
          <a:p>
            <a:pPr marL="457200" indent="-457200"/>
            <a:r>
              <a:rPr lang="en-IN" sz="2400" b="1" dirty="0" smtClean="0">
                <a:solidFill>
                  <a:schemeClr val="accent2"/>
                </a:solidFill>
                <a:latin typeface="Times New Roman" pitchFamily="18" charset="0"/>
                <a:cs typeface="Times New Roman" pitchFamily="18" charset="0"/>
              </a:rPr>
              <a:t>       </a:t>
            </a:r>
          </a:p>
          <a:p>
            <a:pPr marL="457200" indent="-457200"/>
            <a:r>
              <a:rPr lang="en-IN" sz="2400" dirty="0" smtClean="0">
                <a:solidFill>
                  <a:schemeClr val="accent2"/>
                </a:solidFill>
                <a:latin typeface="Times New Roman" pitchFamily="18" charset="0"/>
                <a:cs typeface="Times New Roman" pitchFamily="18" charset="0"/>
              </a:rPr>
              <a:t>      They do not adhere well to enamel or dentine. This is one reason why they are not used for final cementation of crown and bridges. The other reason are low strength and high solubility.</a:t>
            </a:r>
          </a:p>
          <a:p>
            <a:pPr marL="457200" indent="-457200"/>
            <a:endParaRPr lang="en-IN" sz="2800" u="sng" dirty="0" smtClean="0">
              <a:solidFill>
                <a:schemeClr val="accent3"/>
              </a:solidFill>
              <a:latin typeface="Curlz MT" pitchFamily="82" charset="0"/>
              <a:cs typeface="Times New Roman" pitchFamily="18" charset="0"/>
            </a:endParaRPr>
          </a:p>
          <a:p>
            <a:pPr marL="457200" indent="-457200">
              <a:buAutoNum type="arabicPeriod" startAt="7"/>
            </a:pPr>
            <a:r>
              <a:rPr lang="en-IN" sz="2800" b="1" u="sng" dirty="0" smtClean="0">
                <a:solidFill>
                  <a:schemeClr val="accent3"/>
                </a:solidFill>
                <a:latin typeface="Curlz MT" pitchFamily="82" charset="0"/>
                <a:cs typeface="Times New Roman" pitchFamily="18" charset="0"/>
              </a:rPr>
              <a:t>MIXING AND SETTING TIMES</a:t>
            </a:r>
          </a:p>
          <a:p>
            <a:pPr marL="457200" indent="-457200"/>
            <a:endParaRPr lang="en-IN" sz="2400" b="1" dirty="0" smtClean="0">
              <a:solidFill>
                <a:schemeClr val="accent3"/>
              </a:solidFill>
              <a:latin typeface="Times New Roman" pitchFamily="18" charset="0"/>
              <a:cs typeface="Times New Roman" pitchFamily="18" charset="0"/>
            </a:endParaRPr>
          </a:p>
          <a:p>
            <a:pPr marL="457200" indent="-457200"/>
            <a:r>
              <a:rPr lang="en-IN" sz="2400" b="1" dirty="0" smtClean="0">
                <a:solidFill>
                  <a:schemeClr val="accent3"/>
                </a:solidFill>
                <a:latin typeface="Times New Roman" pitchFamily="18" charset="0"/>
                <a:cs typeface="Times New Roman" pitchFamily="18" charset="0"/>
              </a:rPr>
              <a:t>       </a:t>
            </a:r>
            <a:r>
              <a:rPr lang="en-IN" sz="2400" b="1" dirty="0" smtClean="0">
                <a:solidFill>
                  <a:srgbClr val="FF0000"/>
                </a:solidFill>
                <a:latin typeface="Times New Roman" pitchFamily="18" charset="0"/>
                <a:cs typeface="Times New Roman" pitchFamily="18" charset="0"/>
              </a:rPr>
              <a:t>Mixing time </a:t>
            </a:r>
            <a:r>
              <a:rPr lang="en-IN" sz="2400" dirty="0" smtClean="0">
                <a:solidFill>
                  <a:schemeClr val="accent2"/>
                </a:solidFill>
                <a:latin typeface="Times New Roman" pitchFamily="18" charset="0"/>
                <a:cs typeface="Times New Roman" pitchFamily="18" charset="0"/>
              </a:rPr>
              <a:t>is about 1- 1.5 minutes.</a:t>
            </a:r>
          </a:p>
          <a:p>
            <a:pPr marL="457200" indent="-457200"/>
            <a:r>
              <a:rPr lang="en-IN" sz="2400" b="1" dirty="0" smtClean="0">
                <a:solidFill>
                  <a:schemeClr val="accent2"/>
                </a:solidFill>
                <a:latin typeface="Times New Roman" pitchFamily="18" charset="0"/>
                <a:cs typeface="Times New Roman" pitchFamily="18" charset="0"/>
              </a:rPr>
              <a:t>       </a:t>
            </a:r>
            <a:r>
              <a:rPr lang="en-IN" sz="2400" b="1" dirty="0" smtClean="0">
                <a:solidFill>
                  <a:srgbClr val="FF0000"/>
                </a:solidFill>
                <a:latin typeface="Times New Roman" pitchFamily="18" charset="0"/>
                <a:cs typeface="Times New Roman" pitchFamily="18" charset="0"/>
              </a:rPr>
              <a:t>Setting times :</a:t>
            </a:r>
          </a:p>
          <a:p>
            <a:pPr marL="457200" indent="-457200"/>
            <a:r>
              <a:rPr lang="en-IN" sz="2400" dirty="0" smtClean="0">
                <a:solidFill>
                  <a:schemeClr val="accent2"/>
                </a:solidFill>
                <a:latin typeface="Times New Roman" pitchFamily="18" charset="0"/>
                <a:cs typeface="Times New Roman" pitchFamily="18" charset="0"/>
              </a:rPr>
              <a:t>       Conventional </a:t>
            </a:r>
            <a:r>
              <a:rPr lang="en-IN" sz="2400" dirty="0" err="1" smtClean="0">
                <a:solidFill>
                  <a:schemeClr val="accent2"/>
                </a:solidFill>
                <a:latin typeface="Times New Roman" pitchFamily="18" charset="0"/>
                <a:cs typeface="Times New Roman" pitchFamily="18" charset="0"/>
              </a:rPr>
              <a:t>ZnO</a:t>
            </a:r>
            <a:r>
              <a:rPr lang="en-IN" sz="2400" dirty="0" smtClean="0">
                <a:solidFill>
                  <a:schemeClr val="accent2"/>
                </a:solidFill>
                <a:latin typeface="Times New Roman" pitchFamily="18" charset="0"/>
                <a:cs typeface="Times New Roman" pitchFamily="18" charset="0"/>
              </a:rPr>
              <a:t> eugenol cement: 4-10 minutes</a:t>
            </a:r>
          </a:p>
          <a:p>
            <a:pPr marL="457200" indent="-457200"/>
            <a:r>
              <a:rPr lang="en-IN" sz="2400" dirty="0" smtClean="0">
                <a:solidFill>
                  <a:schemeClr val="accent2"/>
                </a:solidFill>
                <a:latin typeface="Times New Roman" pitchFamily="18" charset="0"/>
                <a:cs typeface="Times New Roman" pitchFamily="18" charset="0"/>
              </a:rPr>
              <a:t>        </a:t>
            </a:r>
            <a:endParaRPr lang="en-IN" sz="2400" dirty="0">
              <a:solidFill>
                <a:schemeClr val="accent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1538" y="214290"/>
            <a:ext cx="7858180" cy="584775"/>
          </a:xfrm>
          <a:prstGeom prst="rect">
            <a:avLst/>
          </a:prstGeom>
          <a:noFill/>
        </p:spPr>
        <p:txBody>
          <a:bodyPr wrap="square" rtlCol="0">
            <a:spAutoFit/>
          </a:bodyPr>
          <a:lstStyle/>
          <a:p>
            <a:r>
              <a:rPr lang="en-IN" sz="3200" b="1" u="sng" dirty="0" smtClean="0">
                <a:solidFill>
                  <a:schemeClr val="accent3"/>
                </a:solidFill>
                <a:latin typeface="Curlz MT" pitchFamily="82" charset="0"/>
              </a:rPr>
              <a:t>Setting time is decreased by:</a:t>
            </a:r>
            <a:endParaRPr lang="en-IN" sz="3200" b="1" u="sng" dirty="0">
              <a:solidFill>
                <a:schemeClr val="accent3"/>
              </a:solidFill>
              <a:latin typeface="Curlz MT" pitchFamily="82" charset="0"/>
            </a:endParaRPr>
          </a:p>
        </p:txBody>
      </p:sp>
      <p:sp>
        <p:nvSpPr>
          <p:cNvPr id="5" name="Down Arrow 4"/>
          <p:cNvSpPr/>
          <p:nvPr/>
        </p:nvSpPr>
        <p:spPr>
          <a:xfrm>
            <a:off x="1142976" y="1071546"/>
            <a:ext cx="7358114" cy="5143536"/>
          </a:xfrm>
          <a:prstGeom prst="downArrow">
            <a:avLst>
              <a:gd name="adj1" fmla="val 48948"/>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buFont typeface="Wingdings" pitchFamily="2" charset="2"/>
              <a:buChar char="v"/>
            </a:pPr>
            <a:r>
              <a:rPr lang="en-IN" sz="2400" dirty="0" smtClean="0">
                <a:solidFill>
                  <a:schemeClr val="accent3"/>
                </a:solidFill>
                <a:latin typeface="Times New Roman" pitchFamily="18" charset="0"/>
                <a:cs typeface="Times New Roman" pitchFamily="18" charset="0"/>
              </a:rPr>
              <a:t>Smaller particle size</a:t>
            </a:r>
          </a:p>
          <a:p>
            <a:pPr algn="ctr"/>
            <a:endParaRPr lang="en-IN" sz="2400" dirty="0" smtClean="0">
              <a:solidFill>
                <a:schemeClr val="accent3"/>
              </a:solidFill>
              <a:latin typeface="Times New Roman" pitchFamily="18" charset="0"/>
              <a:cs typeface="Times New Roman" pitchFamily="18" charset="0"/>
            </a:endParaRPr>
          </a:p>
          <a:p>
            <a:pPr algn="ctr">
              <a:buFont typeface="Wingdings" pitchFamily="2" charset="2"/>
              <a:buChar char="v"/>
            </a:pPr>
            <a:r>
              <a:rPr lang="en-IN" sz="2400" b="1" dirty="0" smtClean="0">
                <a:solidFill>
                  <a:srgbClr val="00B0F0"/>
                </a:solidFill>
                <a:latin typeface="Times New Roman" pitchFamily="18" charset="0"/>
                <a:cs typeface="Times New Roman" pitchFamily="18" charset="0"/>
              </a:rPr>
              <a:t>Accelerators </a:t>
            </a:r>
            <a:r>
              <a:rPr lang="en-IN" sz="2400" dirty="0" smtClean="0">
                <a:solidFill>
                  <a:schemeClr val="accent3"/>
                </a:solidFill>
                <a:latin typeface="Times New Roman" pitchFamily="18" charset="0"/>
                <a:cs typeface="Times New Roman" pitchFamily="18" charset="0"/>
              </a:rPr>
              <a:t>like </a:t>
            </a:r>
            <a:r>
              <a:rPr lang="en-IN" sz="2400" b="1" dirty="0" smtClean="0">
                <a:solidFill>
                  <a:srgbClr val="FF0000"/>
                </a:solidFill>
                <a:latin typeface="Times New Roman" pitchFamily="18" charset="0"/>
                <a:cs typeface="Times New Roman" pitchFamily="18" charset="0"/>
              </a:rPr>
              <a:t>calcium chloride</a:t>
            </a:r>
            <a:r>
              <a:rPr lang="en-IN" sz="2400" dirty="0" smtClean="0">
                <a:solidFill>
                  <a:schemeClr val="accent3"/>
                </a:solidFill>
                <a:latin typeface="Times New Roman" pitchFamily="18" charset="0"/>
                <a:cs typeface="Times New Roman" pitchFamily="18" charset="0"/>
              </a:rPr>
              <a:t>,</a:t>
            </a:r>
          </a:p>
          <a:p>
            <a:pPr algn="ctr"/>
            <a:endParaRPr lang="en-IN" sz="2400" dirty="0" smtClean="0">
              <a:solidFill>
                <a:schemeClr val="accent3"/>
              </a:solidFill>
              <a:latin typeface="Times New Roman" pitchFamily="18" charset="0"/>
              <a:cs typeface="Times New Roman" pitchFamily="18" charset="0"/>
            </a:endParaRPr>
          </a:p>
          <a:p>
            <a:pPr algn="ctr">
              <a:buFont typeface="Wingdings" pitchFamily="2" charset="2"/>
              <a:buChar char="v"/>
            </a:pPr>
            <a:r>
              <a:rPr lang="en-IN" sz="2400" dirty="0" smtClean="0">
                <a:solidFill>
                  <a:schemeClr val="accent3"/>
                </a:solidFill>
                <a:latin typeface="Times New Roman" pitchFamily="18" charset="0"/>
                <a:cs typeface="Times New Roman" pitchFamily="18" charset="0"/>
              </a:rPr>
              <a:t> Moisture</a:t>
            </a:r>
          </a:p>
          <a:p>
            <a:pPr algn="ctr"/>
            <a:endParaRPr lang="en-IN" sz="2400" dirty="0" smtClean="0">
              <a:solidFill>
                <a:schemeClr val="accent3"/>
              </a:solidFill>
              <a:latin typeface="Times New Roman" pitchFamily="18" charset="0"/>
              <a:cs typeface="Times New Roman" pitchFamily="18" charset="0"/>
            </a:endParaRPr>
          </a:p>
          <a:p>
            <a:pPr algn="ctr">
              <a:buFont typeface="Wingdings" pitchFamily="2" charset="2"/>
              <a:buChar char="v"/>
            </a:pPr>
            <a:r>
              <a:rPr lang="en-IN" sz="2400" dirty="0" smtClean="0">
                <a:solidFill>
                  <a:schemeClr val="accent3"/>
                </a:solidFill>
                <a:latin typeface="Times New Roman" pitchFamily="18" charset="0"/>
                <a:cs typeface="Times New Roman" pitchFamily="18" charset="0"/>
              </a:rPr>
              <a:t>High powder liquid ratio</a:t>
            </a:r>
          </a:p>
          <a:p>
            <a:pPr algn="ctr"/>
            <a:endParaRPr lang="en-IN" sz="2400" dirty="0" smtClean="0">
              <a:solidFill>
                <a:schemeClr val="accent3"/>
              </a:solidFill>
              <a:latin typeface="Times New Roman" pitchFamily="18" charset="0"/>
              <a:cs typeface="Times New Roman" pitchFamily="18" charset="0"/>
            </a:endParaRPr>
          </a:p>
          <a:p>
            <a:pPr algn="ctr">
              <a:buFont typeface="Wingdings" pitchFamily="2" charset="2"/>
              <a:buChar char="v"/>
            </a:pPr>
            <a:r>
              <a:rPr lang="en-IN" sz="2400" dirty="0" smtClean="0">
                <a:solidFill>
                  <a:schemeClr val="accent3"/>
                </a:solidFill>
                <a:latin typeface="Times New Roman" pitchFamily="18" charset="0"/>
                <a:cs typeface="Times New Roman" pitchFamily="18" charset="0"/>
              </a:rPr>
              <a:t>Higher temperature, </a:t>
            </a:r>
            <a:r>
              <a:rPr lang="en-IN" sz="2400" dirty="0" err="1" smtClean="0">
                <a:solidFill>
                  <a:schemeClr val="accent3"/>
                </a:solidFill>
                <a:latin typeface="Times New Roman" pitchFamily="18" charset="0"/>
                <a:cs typeface="Times New Roman" pitchFamily="18" charset="0"/>
              </a:rPr>
              <a:t>i.e</a:t>
            </a:r>
            <a:r>
              <a:rPr lang="en-IN" sz="2400" dirty="0" smtClean="0">
                <a:solidFill>
                  <a:schemeClr val="accent3"/>
                </a:solidFill>
                <a:latin typeface="Times New Roman" pitchFamily="18" charset="0"/>
                <a:cs typeface="Times New Roman" pitchFamily="18" charset="0"/>
              </a:rPr>
              <a:t> warm glass slab and spatula</a:t>
            </a:r>
            <a:endParaRPr lang="en-IN" sz="2400" dirty="0">
              <a:solidFill>
                <a:schemeClr val="accent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414" y="285728"/>
            <a:ext cx="7643866" cy="523220"/>
          </a:xfrm>
          <a:prstGeom prst="rect">
            <a:avLst/>
          </a:prstGeom>
          <a:noFill/>
        </p:spPr>
        <p:txBody>
          <a:bodyPr wrap="square" rtlCol="0">
            <a:spAutoFit/>
          </a:bodyPr>
          <a:lstStyle/>
          <a:p>
            <a:r>
              <a:rPr lang="en-IN" sz="2800" u="sng" dirty="0" smtClean="0">
                <a:solidFill>
                  <a:schemeClr val="accent3"/>
                </a:solidFill>
                <a:latin typeface="Curlz MT" pitchFamily="82" charset="0"/>
              </a:rPr>
              <a:t>Setting time is increased by:</a:t>
            </a:r>
            <a:endParaRPr lang="en-IN" sz="2800" u="sng" dirty="0">
              <a:solidFill>
                <a:schemeClr val="accent3"/>
              </a:solidFill>
              <a:latin typeface="Curlz MT" pitchFamily="82" charset="0"/>
            </a:endParaRPr>
          </a:p>
        </p:txBody>
      </p:sp>
      <p:sp>
        <p:nvSpPr>
          <p:cNvPr id="4" name="Up Arrow 3"/>
          <p:cNvSpPr/>
          <p:nvPr/>
        </p:nvSpPr>
        <p:spPr>
          <a:xfrm>
            <a:off x="1643042" y="1000108"/>
            <a:ext cx="6673374" cy="5381220"/>
          </a:xfrm>
          <a:prstGeom prst="upArrow">
            <a:avLst>
              <a:gd name="adj1" fmla="val 4959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buFont typeface="Wingdings" pitchFamily="2" charset="2"/>
              <a:buChar char="v"/>
            </a:pPr>
            <a:r>
              <a:rPr lang="en-IN" sz="2400" dirty="0" smtClean="0">
                <a:solidFill>
                  <a:schemeClr val="accent3"/>
                </a:solidFill>
                <a:latin typeface="Times New Roman" pitchFamily="18" charset="0"/>
                <a:cs typeface="Times New Roman" pitchFamily="18" charset="0"/>
              </a:rPr>
              <a:t>Larger particle size</a:t>
            </a:r>
          </a:p>
          <a:p>
            <a:pPr algn="ctr"/>
            <a:endParaRPr lang="en-IN" sz="2400" dirty="0" smtClean="0">
              <a:solidFill>
                <a:schemeClr val="accent3"/>
              </a:solidFill>
              <a:latin typeface="Times New Roman" pitchFamily="18" charset="0"/>
              <a:cs typeface="Times New Roman" pitchFamily="18" charset="0"/>
            </a:endParaRPr>
          </a:p>
          <a:p>
            <a:pPr algn="ctr">
              <a:buFont typeface="Wingdings" pitchFamily="2" charset="2"/>
              <a:buChar char="v"/>
            </a:pPr>
            <a:r>
              <a:rPr lang="en-IN" sz="2400" b="1" dirty="0" smtClean="0">
                <a:solidFill>
                  <a:srgbClr val="00B0F0"/>
                </a:solidFill>
                <a:latin typeface="Times New Roman" pitchFamily="18" charset="0"/>
                <a:cs typeface="Times New Roman" pitchFamily="18" charset="0"/>
              </a:rPr>
              <a:t>Retarders </a:t>
            </a:r>
            <a:r>
              <a:rPr lang="en-IN" sz="2400" b="1" dirty="0" smtClean="0">
                <a:solidFill>
                  <a:srgbClr val="FF0000"/>
                </a:solidFill>
                <a:latin typeface="Times New Roman" pitchFamily="18" charset="0"/>
                <a:cs typeface="Times New Roman" pitchFamily="18" charset="0"/>
              </a:rPr>
              <a:t>like glycol or glycerine</a:t>
            </a:r>
          </a:p>
          <a:p>
            <a:pPr algn="ctr">
              <a:buFont typeface="Wingdings" pitchFamily="2" charset="2"/>
              <a:buChar char="v"/>
            </a:pPr>
            <a:endParaRPr lang="en-IN" sz="2400" b="1" dirty="0" smtClean="0">
              <a:solidFill>
                <a:srgbClr val="FF0000"/>
              </a:solidFill>
              <a:latin typeface="Times New Roman" pitchFamily="18" charset="0"/>
              <a:cs typeface="Times New Roman" pitchFamily="18" charset="0"/>
            </a:endParaRPr>
          </a:p>
          <a:p>
            <a:pPr algn="ctr">
              <a:buFont typeface="Wingdings" pitchFamily="2" charset="2"/>
              <a:buChar char="v"/>
            </a:pPr>
            <a:r>
              <a:rPr lang="en-IN" sz="2400" dirty="0" smtClean="0">
                <a:solidFill>
                  <a:schemeClr val="accent3"/>
                </a:solidFill>
                <a:latin typeface="Times New Roman" pitchFamily="18" charset="0"/>
                <a:cs typeface="Times New Roman" pitchFamily="18" charset="0"/>
              </a:rPr>
              <a:t>Lower powder liquid ratio</a:t>
            </a:r>
          </a:p>
          <a:p>
            <a:pPr algn="ctr">
              <a:buFont typeface="Wingdings" pitchFamily="2" charset="2"/>
              <a:buChar char="v"/>
            </a:pPr>
            <a:r>
              <a:rPr lang="en-IN" sz="2400" dirty="0" smtClean="0">
                <a:solidFill>
                  <a:schemeClr val="accent3"/>
                </a:solidFill>
                <a:latin typeface="Times New Roman" pitchFamily="18" charset="0"/>
                <a:cs typeface="Times New Roman" pitchFamily="18" charset="0"/>
              </a:rPr>
              <a:t>Lower temperature without moisture contact </a:t>
            </a:r>
            <a:r>
              <a:rPr lang="en-IN" sz="2400" dirty="0" err="1" smtClean="0">
                <a:solidFill>
                  <a:schemeClr val="accent3"/>
                </a:solidFill>
                <a:latin typeface="Times New Roman" pitchFamily="18" charset="0"/>
                <a:cs typeface="Times New Roman" pitchFamily="18" charset="0"/>
              </a:rPr>
              <a:t>i.e</a:t>
            </a:r>
            <a:r>
              <a:rPr lang="en-IN" sz="2400" dirty="0" smtClean="0">
                <a:solidFill>
                  <a:schemeClr val="accent3"/>
                </a:solidFill>
                <a:latin typeface="Times New Roman" pitchFamily="18" charset="0"/>
                <a:cs typeface="Times New Roman" pitchFamily="18" charset="0"/>
              </a:rPr>
              <a:t> by cooling the glass slab and spatula, but not below the dew point.</a:t>
            </a:r>
          </a:p>
          <a:p>
            <a:pPr algn="ctr">
              <a:buFont typeface="Wingdings" pitchFamily="2" charset="2"/>
              <a:buChar char="v"/>
            </a:pPr>
            <a:endParaRPr lang="en-IN" sz="2400" dirty="0">
              <a:solidFill>
                <a:schemeClr val="accent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14290"/>
            <a:ext cx="7786742" cy="5016758"/>
          </a:xfrm>
          <a:prstGeom prst="rect">
            <a:avLst/>
          </a:prstGeom>
          <a:noFill/>
        </p:spPr>
        <p:txBody>
          <a:bodyPr wrap="square" rtlCol="0">
            <a:spAutoFit/>
          </a:bodyPr>
          <a:lstStyle/>
          <a:p>
            <a:pPr marL="514350" indent="-514350">
              <a:buAutoNum type="arabicPeriod" startAt="8"/>
            </a:pPr>
            <a:r>
              <a:rPr lang="en-IN" sz="2800" b="1" u="sng" dirty="0" smtClean="0">
                <a:solidFill>
                  <a:schemeClr val="accent3"/>
                </a:solidFill>
                <a:latin typeface="Curlz MT" pitchFamily="82" charset="0"/>
                <a:cs typeface="Times New Roman" pitchFamily="18" charset="0"/>
              </a:rPr>
              <a:t>RETENTION</a:t>
            </a:r>
          </a:p>
          <a:p>
            <a:pPr marL="514350" indent="-514350"/>
            <a:r>
              <a:rPr lang="en-IN" sz="2800" b="1" dirty="0" smtClean="0">
                <a:solidFill>
                  <a:schemeClr val="accent3"/>
                </a:solidFill>
                <a:latin typeface="Curlz MT" pitchFamily="82" charset="0"/>
                <a:cs typeface="Times New Roman" pitchFamily="18" charset="0"/>
              </a:rPr>
              <a:t>   </a:t>
            </a:r>
          </a:p>
          <a:p>
            <a:pPr marL="514350" indent="-514350"/>
            <a:r>
              <a:rPr lang="en-IN" sz="2800" b="1" dirty="0" smtClean="0">
                <a:solidFill>
                  <a:schemeClr val="accent3"/>
                </a:solidFill>
                <a:latin typeface="Curlz MT" pitchFamily="82" charset="0"/>
                <a:cs typeface="Times New Roman" pitchFamily="18" charset="0"/>
              </a:rPr>
              <a:t>     </a:t>
            </a:r>
            <a:r>
              <a:rPr lang="en-IN" sz="2400" dirty="0" smtClean="0">
                <a:solidFill>
                  <a:schemeClr val="accent2"/>
                </a:solidFill>
                <a:latin typeface="Times New Roman" pitchFamily="18" charset="0"/>
                <a:cs typeface="Times New Roman" pitchFamily="18" charset="0"/>
              </a:rPr>
              <a:t>Zinc oxide </a:t>
            </a:r>
            <a:r>
              <a:rPr lang="en-IN" sz="2400" dirty="0" err="1" smtClean="0">
                <a:solidFill>
                  <a:schemeClr val="accent2"/>
                </a:solidFill>
                <a:latin typeface="Times New Roman" pitchFamily="18" charset="0"/>
                <a:cs typeface="Times New Roman" pitchFamily="18" charset="0"/>
              </a:rPr>
              <a:t>eugenol</a:t>
            </a:r>
            <a:r>
              <a:rPr lang="en-IN" sz="2400" dirty="0" smtClean="0">
                <a:solidFill>
                  <a:schemeClr val="accent2"/>
                </a:solidFill>
                <a:latin typeface="Times New Roman" pitchFamily="18" charset="0"/>
                <a:cs typeface="Times New Roman" pitchFamily="18" charset="0"/>
              </a:rPr>
              <a:t> cements do not adhere to the tooth structure chemically and retention is by physical means. </a:t>
            </a:r>
          </a:p>
          <a:p>
            <a:pPr marL="514350" indent="-514350"/>
            <a:endParaRPr lang="en-IN" sz="2400" dirty="0">
              <a:solidFill>
                <a:schemeClr val="accent2"/>
              </a:solidFill>
              <a:latin typeface="Times New Roman" pitchFamily="18" charset="0"/>
              <a:cs typeface="Times New Roman" pitchFamily="18" charset="0"/>
            </a:endParaRPr>
          </a:p>
          <a:p>
            <a:pPr marL="514350" indent="-514350"/>
            <a:endParaRPr lang="en-IN" sz="2400" dirty="0" smtClean="0">
              <a:solidFill>
                <a:schemeClr val="accent2"/>
              </a:solidFill>
              <a:latin typeface="Times New Roman" pitchFamily="18" charset="0"/>
              <a:cs typeface="Times New Roman" pitchFamily="18" charset="0"/>
            </a:endParaRPr>
          </a:p>
          <a:p>
            <a:pPr marL="514350" indent="-514350"/>
            <a:r>
              <a:rPr lang="en-IN" sz="2800" dirty="0" smtClean="0">
                <a:solidFill>
                  <a:schemeClr val="accent3"/>
                </a:solidFill>
                <a:latin typeface="Curlz MT" pitchFamily="82" charset="0"/>
                <a:cs typeface="Times New Roman" pitchFamily="18" charset="0"/>
              </a:rPr>
              <a:t>.9.   </a:t>
            </a:r>
            <a:r>
              <a:rPr lang="en-IN" sz="2800" b="1" u="sng" dirty="0" smtClean="0">
                <a:solidFill>
                  <a:schemeClr val="accent3"/>
                </a:solidFill>
                <a:latin typeface="Curlz MT" pitchFamily="82" charset="0"/>
                <a:cs typeface="Times New Roman" pitchFamily="18" charset="0"/>
              </a:rPr>
              <a:t>RADIOPACITY</a:t>
            </a:r>
            <a:endParaRPr lang="en-IN" sz="2800" dirty="0" smtClean="0">
              <a:solidFill>
                <a:schemeClr val="accent3"/>
              </a:solidFill>
              <a:latin typeface="Curlz MT" pitchFamily="82" charset="0"/>
              <a:cs typeface="Times New Roman" pitchFamily="18" charset="0"/>
            </a:endParaRPr>
          </a:p>
          <a:p>
            <a:pPr marL="514350" indent="-514350"/>
            <a:r>
              <a:rPr lang="en-IN" sz="2800" dirty="0" smtClean="0">
                <a:solidFill>
                  <a:schemeClr val="accent3"/>
                </a:solidFill>
                <a:latin typeface="Curlz MT" pitchFamily="82" charset="0"/>
                <a:cs typeface="Times New Roman" pitchFamily="18" charset="0"/>
              </a:rPr>
              <a:t>     </a:t>
            </a:r>
          </a:p>
          <a:p>
            <a:pPr marL="514350" indent="-514350"/>
            <a:r>
              <a:rPr lang="en-IN" sz="2800" dirty="0" smtClean="0">
                <a:solidFill>
                  <a:schemeClr val="accent3"/>
                </a:solidFill>
                <a:latin typeface="Curlz MT" pitchFamily="82" charset="0"/>
                <a:cs typeface="Times New Roman" pitchFamily="18" charset="0"/>
              </a:rPr>
              <a:t>     </a:t>
            </a:r>
            <a:endParaRPr lang="en-IN" sz="2800" b="1" u="sng" dirty="0" smtClean="0">
              <a:solidFill>
                <a:schemeClr val="accent3"/>
              </a:solidFill>
              <a:latin typeface="Curlz MT" pitchFamily="82" charset="0"/>
              <a:cs typeface="Times New Roman" pitchFamily="18" charset="0"/>
            </a:endParaRPr>
          </a:p>
          <a:p>
            <a:pPr marL="514350" indent="-514350"/>
            <a:r>
              <a:rPr lang="en-IN" sz="2800" dirty="0" smtClean="0">
                <a:solidFill>
                  <a:schemeClr val="accent3"/>
                </a:solidFill>
                <a:latin typeface="Curlz MT" pitchFamily="82" charset="0"/>
                <a:cs typeface="Times New Roman" pitchFamily="18" charset="0"/>
              </a:rPr>
              <a:t>    </a:t>
            </a:r>
          </a:p>
          <a:p>
            <a:pPr marL="514350" indent="-514350"/>
            <a:r>
              <a:rPr lang="en-IN" sz="2800" dirty="0" smtClean="0">
                <a:solidFill>
                  <a:schemeClr val="accent3"/>
                </a:solidFill>
                <a:latin typeface="Curlz MT" pitchFamily="82" charset="0"/>
                <a:cs typeface="Times New Roman" pitchFamily="18" charset="0"/>
              </a:rPr>
              <a:t>      </a:t>
            </a:r>
          </a:p>
          <a:p>
            <a:pPr marL="514350" indent="-514350"/>
            <a:r>
              <a:rPr lang="en-IN" sz="2400" b="1" u="sng" dirty="0" smtClean="0">
                <a:solidFill>
                  <a:schemeClr val="accent2"/>
                </a:solidFill>
                <a:latin typeface="Times New Roman" pitchFamily="18" charset="0"/>
                <a:cs typeface="Times New Roman" pitchFamily="18" charset="0"/>
              </a:rPr>
              <a:t>     </a:t>
            </a:r>
            <a:endParaRPr lang="en-IN" sz="2800" b="1" u="sng" dirty="0">
              <a:solidFill>
                <a:schemeClr val="accent3"/>
              </a:solidFill>
              <a:latin typeface="Curlz MT" pitchFamily="82" charset="0"/>
              <a:cs typeface="Times New Roman" pitchFamily="18" charset="0"/>
            </a:endParaRPr>
          </a:p>
        </p:txBody>
      </p:sp>
      <p:pic>
        <p:nvPicPr>
          <p:cNvPr id="4" name="Picture 3" descr="amalgam-and-cavity.JPG"/>
          <p:cNvPicPr>
            <a:picLocks noChangeAspect="1"/>
          </p:cNvPicPr>
          <p:nvPr/>
        </p:nvPicPr>
        <p:blipFill>
          <a:blip r:embed="rId2"/>
          <a:srcRect l="28125" t="2616" r="10938" b="60154"/>
          <a:stretch>
            <a:fillRect/>
          </a:stretch>
        </p:blipFill>
        <p:spPr>
          <a:xfrm rot="10800000">
            <a:off x="2786050" y="4643446"/>
            <a:ext cx="4559043" cy="192882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14290"/>
            <a:ext cx="7715304" cy="707886"/>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MANIPULATION:</a:t>
            </a:r>
            <a:endParaRPr lang="en-IN" sz="4000" b="1" u="sng" dirty="0">
              <a:solidFill>
                <a:schemeClr val="accent3"/>
              </a:solidFill>
              <a:latin typeface="Curlz MT" pitchFamily="82" charset="0"/>
            </a:endParaRPr>
          </a:p>
        </p:txBody>
      </p:sp>
      <p:pic>
        <p:nvPicPr>
          <p:cNvPr id="6" name="Picture 5" descr="1.jpg"/>
          <p:cNvPicPr>
            <a:picLocks noChangeAspect="1"/>
          </p:cNvPicPr>
          <p:nvPr/>
        </p:nvPicPr>
        <p:blipFill>
          <a:blip r:embed="rId2"/>
          <a:stretch>
            <a:fillRect/>
          </a:stretch>
        </p:blipFill>
        <p:spPr>
          <a:xfrm>
            <a:off x="1428727" y="1285861"/>
            <a:ext cx="7316375" cy="488368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142852"/>
            <a:ext cx="7786742" cy="707886"/>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INSTRUMENTS REQUIRED</a:t>
            </a:r>
            <a:endParaRPr lang="en-IN" sz="4000" b="1" u="sng" dirty="0">
              <a:solidFill>
                <a:schemeClr val="accent3"/>
              </a:solidFill>
              <a:latin typeface="Curlz MT" pitchFamily="82" charset="0"/>
            </a:endParaRPr>
          </a:p>
        </p:txBody>
      </p:sp>
      <p:sp>
        <p:nvSpPr>
          <p:cNvPr id="6" name="Rectangle 5"/>
          <p:cNvSpPr/>
          <p:nvPr/>
        </p:nvSpPr>
        <p:spPr>
          <a:xfrm>
            <a:off x="1928794" y="1357298"/>
            <a:ext cx="7000924" cy="1938992"/>
          </a:xfrm>
          <a:prstGeom prst="rect">
            <a:avLst/>
          </a:prstGeom>
        </p:spPr>
        <p:txBody>
          <a:bodyPr wrap="square">
            <a:spAutoFit/>
          </a:bodyPr>
          <a:lstStyle/>
          <a:p>
            <a:pPr lvl="1">
              <a:buFont typeface="Wingdings" pitchFamily="2" charset="2"/>
              <a:buChar char="Ø"/>
            </a:pPr>
            <a:r>
              <a:rPr lang="en-US" sz="2400" dirty="0" smtClean="0">
                <a:solidFill>
                  <a:schemeClr val="accent2"/>
                </a:solidFill>
                <a:latin typeface="Times New Roman" pitchFamily="18" charset="0"/>
                <a:cs typeface="Times New Roman" pitchFamily="18" charset="0"/>
              </a:rPr>
              <a:t>Paper mixing pad with disposable sheets</a:t>
            </a:r>
          </a:p>
          <a:p>
            <a:pPr lvl="1"/>
            <a:endParaRPr lang="en-US" sz="2400" dirty="0" smtClean="0">
              <a:solidFill>
                <a:schemeClr val="accent2"/>
              </a:solidFill>
              <a:latin typeface="Times New Roman" pitchFamily="18" charset="0"/>
              <a:cs typeface="Times New Roman" pitchFamily="18" charset="0"/>
            </a:endParaRPr>
          </a:p>
          <a:p>
            <a:pPr lvl="1">
              <a:buFont typeface="Wingdings" pitchFamily="2" charset="2"/>
              <a:buChar char="Ø"/>
            </a:pPr>
            <a:r>
              <a:rPr lang="en-US" sz="2400" dirty="0" smtClean="0">
                <a:solidFill>
                  <a:schemeClr val="accent2"/>
                </a:solidFill>
                <a:latin typeface="Times New Roman" pitchFamily="18" charset="0"/>
                <a:cs typeface="Times New Roman" pitchFamily="18" charset="0"/>
              </a:rPr>
              <a:t>Glass slab</a:t>
            </a:r>
          </a:p>
          <a:p>
            <a:pPr lvl="1">
              <a:buFont typeface="Wingdings" pitchFamily="2" charset="2"/>
              <a:buChar char="Ø"/>
            </a:pPr>
            <a:endParaRPr lang="en-US" sz="2400" dirty="0" smtClean="0">
              <a:solidFill>
                <a:schemeClr val="accent2"/>
              </a:solidFill>
              <a:latin typeface="Times New Roman" pitchFamily="18" charset="0"/>
              <a:cs typeface="Times New Roman" pitchFamily="18" charset="0"/>
            </a:endParaRPr>
          </a:p>
          <a:p>
            <a:pPr lvl="1">
              <a:buFont typeface="Wingdings" pitchFamily="2" charset="2"/>
              <a:buChar char="Ø"/>
            </a:pPr>
            <a:r>
              <a:rPr lang="en-US" sz="2400" dirty="0" smtClean="0">
                <a:solidFill>
                  <a:schemeClr val="accent2"/>
                </a:solidFill>
                <a:latin typeface="Times New Roman" pitchFamily="18" charset="0"/>
                <a:cs typeface="Times New Roman" pitchFamily="18" charset="0"/>
              </a:rPr>
              <a:t>Stiff bladed Stainless steel Spatula</a:t>
            </a:r>
            <a:endParaRPr lang="en-US" sz="24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85728"/>
            <a:ext cx="7715304" cy="2677656"/>
          </a:xfrm>
          <a:prstGeom prst="rect">
            <a:avLst/>
          </a:prstGeom>
          <a:noFill/>
        </p:spPr>
        <p:txBody>
          <a:bodyPr wrap="square" rtlCol="0">
            <a:spAutoFit/>
          </a:bodyPr>
          <a:lstStyle/>
          <a:p>
            <a:pPr>
              <a:buFont typeface="Wingdings" pitchFamily="2" charset="2"/>
              <a:buChar char="v"/>
            </a:pPr>
            <a:r>
              <a:rPr lang="en-IN" sz="2400" dirty="0" smtClean="0">
                <a:solidFill>
                  <a:schemeClr val="accent2"/>
                </a:solidFill>
                <a:latin typeface="Times New Roman" pitchFamily="18" charset="0"/>
                <a:cs typeface="Times New Roman" pitchFamily="18" charset="0"/>
              </a:rPr>
              <a:t> Powder liquid ratio is approximately 3:1 or 4:1</a:t>
            </a:r>
          </a:p>
          <a:p>
            <a:pPr>
              <a:buFont typeface="Wingdings" pitchFamily="2" charset="2"/>
              <a:buChar char="v"/>
            </a:pPr>
            <a:endParaRPr lang="en-IN" sz="2400" dirty="0" smtClean="0">
              <a:solidFill>
                <a:schemeClr val="accent2"/>
              </a:solidFill>
              <a:latin typeface="Times New Roman" pitchFamily="18" charset="0"/>
              <a:cs typeface="Times New Roman" pitchFamily="18" charset="0"/>
            </a:endParaRPr>
          </a:p>
          <a:p>
            <a:pPr>
              <a:buFont typeface="Wingdings" pitchFamily="2" charset="2"/>
              <a:buChar char="v"/>
            </a:pPr>
            <a:r>
              <a:rPr lang="en-IN" sz="2400" dirty="0" smtClean="0">
                <a:solidFill>
                  <a:schemeClr val="accent2"/>
                </a:solidFill>
                <a:latin typeface="Times New Roman" pitchFamily="18" charset="0"/>
                <a:cs typeface="Times New Roman" pitchFamily="18" charset="0"/>
              </a:rPr>
              <a:t>Powder is measured and dispensed with a scoop where as liquid is dispensed as drops on glass slab.</a:t>
            </a:r>
          </a:p>
          <a:p>
            <a:pPr>
              <a:buFont typeface="Wingdings" pitchFamily="2" charset="2"/>
              <a:buChar char="v"/>
            </a:pPr>
            <a:endParaRPr lang="en-IN" sz="2400" dirty="0" smtClean="0">
              <a:solidFill>
                <a:schemeClr val="accent2"/>
              </a:solidFill>
              <a:latin typeface="Times New Roman" pitchFamily="18" charset="0"/>
              <a:cs typeface="Times New Roman" pitchFamily="18" charset="0"/>
            </a:endParaRPr>
          </a:p>
          <a:p>
            <a:pPr>
              <a:buFont typeface="Wingdings" pitchFamily="2" charset="2"/>
              <a:buChar char="v"/>
            </a:pPr>
            <a:r>
              <a:rPr lang="en-IN" sz="2400" dirty="0" smtClean="0">
                <a:solidFill>
                  <a:schemeClr val="accent2"/>
                </a:solidFill>
                <a:latin typeface="Times New Roman" pitchFamily="18" charset="0"/>
                <a:cs typeface="Times New Roman" pitchFamily="18" charset="0"/>
              </a:rPr>
              <a:t>Powder is divided in main bulk increment followed by smaller increments.</a:t>
            </a:r>
            <a:endParaRPr lang="en-IN" sz="2400" dirty="0">
              <a:solidFill>
                <a:schemeClr val="accent2"/>
              </a:solidFill>
              <a:latin typeface="Times New Roman" pitchFamily="18" charset="0"/>
              <a:cs typeface="Times New Roman" pitchFamily="18" charset="0"/>
            </a:endParaRPr>
          </a:p>
        </p:txBody>
      </p:sp>
      <p:sp>
        <p:nvSpPr>
          <p:cNvPr id="4" name="Rectangle 3"/>
          <p:cNvSpPr/>
          <p:nvPr/>
        </p:nvSpPr>
        <p:spPr>
          <a:xfrm>
            <a:off x="1571604" y="3286124"/>
            <a:ext cx="6858048" cy="285752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5" name="Rectangle 4"/>
          <p:cNvSpPr/>
          <p:nvPr/>
        </p:nvSpPr>
        <p:spPr>
          <a:xfrm>
            <a:off x="6072198" y="3857628"/>
            <a:ext cx="928694" cy="185738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6" name="Rectangle 5"/>
          <p:cNvSpPr/>
          <p:nvPr/>
        </p:nvSpPr>
        <p:spPr>
          <a:xfrm>
            <a:off x="5000628" y="4786322"/>
            <a:ext cx="714380" cy="8572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7" name="Rectangle 6"/>
          <p:cNvSpPr/>
          <p:nvPr/>
        </p:nvSpPr>
        <p:spPr>
          <a:xfrm>
            <a:off x="4071934" y="4786322"/>
            <a:ext cx="642942" cy="8572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8" name="Rectangle 7"/>
          <p:cNvSpPr/>
          <p:nvPr/>
        </p:nvSpPr>
        <p:spPr>
          <a:xfrm>
            <a:off x="3143240" y="4786322"/>
            <a:ext cx="642942" cy="8572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9" name="Rectangle 8"/>
          <p:cNvSpPr/>
          <p:nvPr/>
        </p:nvSpPr>
        <p:spPr>
          <a:xfrm>
            <a:off x="2143108" y="4857760"/>
            <a:ext cx="71438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0" name="Oval 9"/>
          <p:cNvSpPr/>
          <p:nvPr/>
        </p:nvSpPr>
        <p:spPr>
          <a:xfrm>
            <a:off x="7358082" y="4214818"/>
            <a:ext cx="285752" cy="285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1" name="Oval 10"/>
          <p:cNvSpPr/>
          <p:nvPr/>
        </p:nvSpPr>
        <p:spPr>
          <a:xfrm>
            <a:off x="7358082" y="5072074"/>
            <a:ext cx="285752" cy="35719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cxnSp>
        <p:nvCxnSpPr>
          <p:cNvPr id="13" name="Straight Arrow Connector 12"/>
          <p:cNvCxnSpPr>
            <a:stCxn id="10" idx="6"/>
          </p:cNvCxnSpPr>
          <p:nvPr/>
        </p:nvCxnSpPr>
        <p:spPr>
          <a:xfrm>
            <a:off x="7643834" y="4357694"/>
            <a:ext cx="428628" cy="2857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p:nvPr/>
        </p:nvCxnSpPr>
        <p:spPr>
          <a:xfrm flipV="1">
            <a:off x="7643834" y="5072074"/>
            <a:ext cx="357190" cy="21431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6" name="TextBox 15"/>
          <p:cNvSpPr txBox="1"/>
          <p:nvPr/>
        </p:nvSpPr>
        <p:spPr>
          <a:xfrm>
            <a:off x="8072462" y="4714884"/>
            <a:ext cx="928694" cy="461665"/>
          </a:xfrm>
          <a:prstGeom prst="rect">
            <a:avLst/>
          </a:prstGeom>
          <a:noFill/>
        </p:spPr>
        <p:txBody>
          <a:bodyPr wrap="square" rtlCol="0">
            <a:spAutoFit/>
          </a:bodyPr>
          <a:lstStyle/>
          <a:p>
            <a:r>
              <a:rPr lang="en-IN" sz="2400" dirty="0" smtClean="0">
                <a:solidFill>
                  <a:schemeClr val="accent3"/>
                </a:solidFill>
                <a:latin typeface="Times New Roman" pitchFamily="18" charset="0"/>
                <a:cs typeface="Times New Roman" pitchFamily="18" charset="0"/>
              </a:rPr>
              <a:t>liquid</a:t>
            </a:r>
            <a:endParaRPr lang="en-IN" sz="2400" dirty="0">
              <a:solidFill>
                <a:schemeClr val="accent3"/>
              </a:solidFill>
              <a:latin typeface="Times New Roman" pitchFamily="18" charset="0"/>
              <a:cs typeface="Times New Roman" pitchFamily="18" charset="0"/>
            </a:endParaRPr>
          </a:p>
        </p:txBody>
      </p:sp>
      <p:cxnSp>
        <p:nvCxnSpPr>
          <p:cNvPr id="18" name="Straight Arrow Connector 17"/>
          <p:cNvCxnSpPr/>
          <p:nvPr/>
        </p:nvCxnSpPr>
        <p:spPr>
          <a:xfrm rot="5400000">
            <a:off x="6357950" y="5929330"/>
            <a:ext cx="428628"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a:xfrm>
            <a:off x="2143108" y="5857892"/>
            <a:ext cx="3500462"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Straight Arrow Connector 23"/>
          <p:cNvCxnSpPr/>
          <p:nvPr/>
        </p:nvCxnSpPr>
        <p:spPr>
          <a:xfrm rot="5400000">
            <a:off x="3750463" y="6036487"/>
            <a:ext cx="35719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5" name="TextBox 24"/>
          <p:cNvSpPr txBox="1"/>
          <p:nvPr/>
        </p:nvSpPr>
        <p:spPr>
          <a:xfrm>
            <a:off x="5643570" y="6143644"/>
            <a:ext cx="2428892" cy="461665"/>
          </a:xfrm>
          <a:prstGeom prst="rect">
            <a:avLst/>
          </a:prstGeom>
          <a:noFill/>
        </p:spPr>
        <p:txBody>
          <a:bodyPr wrap="square" rtlCol="0">
            <a:spAutoFit/>
          </a:bodyPr>
          <a:lstStyle/>
          <a:p>
            <a:r>
              <a:rPr lang="en-IN" sz="2400" dirty="0" smtClean="0">
                <a:solidFill>
                  <a:schemeClr val="accent3"/>
                </a:solidFill>
                <a:latin typeface="Times New Roman" pitchFamily="18" charset="0"/>
                <a:cs typeface="Times New Roman" pitchFamily="18" charset="0"/>
              </a:rPr>
              <a:t>Bulk increment</a:t>
            </a:r>
            <a:endParaRPr lang="en-IN" sz="2400" dirty="0">
              <a:solidFill>
                <a:schemeClr val="accent3"/>
              </a:solidFill>
              <a:latin typeface="Times New Roman" pitchFamily="18" charset="0"/>
              <a:cs typeface="Times New Roman" pitchFamily="18" charset="0"/>
            </a:endParaRPr>
          </a:p>
        </p:txBody>
      </p:sp>
      <p:sp>
        <p:nvSpPr>
          <p:cNvPr id="26" name="TextBox 25"/>
          <p:cNvSpPr txBox="1"/>
          <p:nvPr/>
        </p:nvSpPr>
        <p:spPr>
          <a:xfrm>
            <a:off x="2214546" y="6143644"/>
            <a:ext cx="3000396" cy="461665"/>
          </a:xfrm>
          <a:prstGeom prst="rect">
            <a:avLst/>
          </a:prstGeom>
          <a:noFill/>
        </p:spPr>
        <p:txBody>
          <a:bodyPr wrap="square" rtlCol="0">
            <a:spAutoFit/>
          </a:bodyPr>
          <a:lstStyle/>
          <a:p>
            <a:r>
              <a:rPr lang="en-IN" sz="2400" dirty="0" smtClean="0">
                <a:solidFill>
                  <a:schemeClr val="accent3"/>
                </a:solidFill>
                <a:latin typeface="Times New Roman" pitchFamily="18" charset="0"/>
                <a:cs typeface="Times New Roman" pitchFamily="18" charset="0"/>
              </a:rPr>
              <a:t>        Small increments</a:t>
            </a:r>
            <a:endParaRPr lang="en-IN" sz="2400" dirty="0">
              <a:solidFill>
                <a:schemeClr val="accent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428604"/>
            <a:ext cx="7786742" cy="4524315"/>
          </a:xfrm>
          <a:prstGeom prst="rect">
            <a:avLst/>
          </a:prstGeom>
          <a:noFill/>
        </p:spPr>
        <p:txBody>
          <a:bodyPr wrap="square" rtlCol="0">
            <a:spAutoFit/>
          </a:bodyPr>
          <a:lstStyle/>
          <a:p>
            <a:pPr>
              <a:buFont typeface="Wingdings" pitchFamily="2" charset="2"/>
              <a:buChar char="v"/>
            </a:pPr>
            <a:r>
              <a:rPr lang="en-IN" sz="2400" dirty="0" smtClean="0">
                <a:solidFill>
                  <a:schemeClr val="accent2"/>
                </a:solidFill>
                <a:latin typeface="Times New Roman" pitchFamily="18" charset="0"/>
                <a:cs typeface="Times New Roman" pitchFamily="18" charset="0"/>
              </a:rPr>
              <a:t>Mixing is started by adding one bulk increments then the small increments into the liquid  and the mix is thoroughly spatulated with a heavy folding motion and pressure.</a:t>
            </a:r>
          </a:p>
          <a:p>
            <a:pPr>
              <a:buFont typeface="Wingdings" pitchFamily="2" charset="2"/>
              <a:buChar char="v"/>
            </a:pPr>
            <a:endParaRPr lang="en-IN" sz="2400" dirty="0">
              <a:solidFill>
                <a:schemeClr val="accent2"/>
              </a:solidFill>
              <a:latin typeface="Times New Roman" pitchFamily="18" charset="0"/>
              <a:cs typeface="Times New Roman" pitchFamily="18" charset="0"/>
            </a:endParaRPr>
          </a:p>
          <a:p>
            <a:pPr>
              <a:buFont typeface="Wingdings" pitchFamily="2" charset="2"/>
              <a:buChar char="v"/>
            </a:pPr>
            <a:r>
              <a:rPr lang="en-IN" sz="2400" dirty="0" smtClean="0">
                <a:solidFill>
                  <a:schemeClr val="accent2"/>
                </a:solidFill>
                <a:latin typeface="Times New Roman" pitchFamily="18" charset="0"/>
                <a:cs typeface="Times New Roman" pitchFamily="18" charset="0"/>
              </a:rPr>
              <a:t> </a:t>
            </a:r>
            <a:r>
              <a:rPr lang="en-IN" sz="2400" b="1" dirty="0" smtClean="0">
                <a:solidFill>
                  <a:srgbClr val="FF0000"/>
                </a:solidFill>
                <a:latin typeface="Times New Roman" pitchFamily="18" charset="0"/>
                <a:cs typeface="Times New Roman" pitchFamily="18" charset="0"/>
              </a:rPr>
              <a:t>EXOTHERMIC REACTION: </a:t>
            </a:r>
            <a:r>
              <a:rPr lang="en-IN" sz="2400" dirty="0" smtClean="0">
                <a:solidFill>
                  <a:schemeClr val="accent2"/>
                </a:solidFill>
                <a:latin typeface="Times New Roman" pitchFamily="18" charset="0"/>
                <a:cs typeface="Times New Roman" pitchFamily="18" charset="0"/>
              </a:rPr>
              <a:t>Larger surface is used to mix- to </a:t>
            </a:r>
            <a:r>
              <a:rPr lang="en-IN" sz="2400" dirty="0" err="1" smtClean="0">
                <a:solidFill>
                  <a:schemeClr val="accent2"/>
                </a:solidFill>
                <a:latin typeface="Times New Roman" pitchFamily="18" charset="0"/>
                <a:cs typeface="Times New Roman" pitchFamily="18" charset="0"/>
              </a:rPr>
              <a:t>dissipiate</a:t>
            </a:r>
            <a:r>
              <a:rPr lang="en-IN" sz="2400" dirty="0" smtClean="0">
                <a:solidFill>
                  <a:schemeClr val="accent2"/>
                </a:solidFill>
                <a:latin typeface="Times New Roman" pitchFamily="18" charset="0"/>
                <a:cs typeface="Times New Roman" pitchFamily="18" charset="0"/>
              </a:rPr>
              <a:t> the heat </a:t>
            </a:r>
          </a:p>
          <a:p>
            <a:pPr>
              <a:buFont typeface="Wingdings" pitchFamily="2" charset="2"/>
              <a:buChar char="v"/>
            </a:pPr>
            <a:endParaRPr lang="en-IN" sz="2400" dirty="0" smtClean="0">
              <a:solidFill>
                <a:schemeClr val="accent2"/>
              </a:solidFill>
              <a:latin typeface="Times New Roman" pitchFamily="18" charset="0"/>
              <a:cs typeface="Times New Roman" pitchFamily="18" charset="0"/>
            </a:endParaRPr>
          </a:p>
          <a:p>
            <a:pPr>
              <a:buFont typeface="Wingdings" pitchFamily="2" charset="2"/>
              <a:buChar char="v"/>
            </a:pPr>
            <a:r>
              <a:rPr lang="en-IN" sz="2400" dirty="0" smtClean="0">
                <a:solidFill>
                  <a:schemeClr val="accent2"/>
                </a:solidFill>
                <a:latin typeface="Times New Roman" pitchFamily="18" charset="0"/>
                <a:cs typeface="Times New Roman" pitchFamily="18" charset="0"/>
              </a:rPr>
              <a:t>For restorative consistency the mix should be thicker, non sticky and should be able to roll it on the glass slab.</a:t>
            </a:r>
          </a:p>
          <a:p>
            <a:pPr>
              <a:buFont typeface="Wingdings" pitchFamily="2" charset="2"/>
              <a:buChar char="v"/>
            </a:pPr>
            <a:endParaRPr lang="en-IN" sz="2400" dirty="0" smtClean="0">
              <a:solidFill>
                <a:schemeClr val="accent2"/>
              </a:solidFill>
              <a:latin typeface="Times New Roman" pitchFamily="18" charset="0"/>
              <a:cs typeface="Times New Roman" pitchFamily="18" charset="0"/>
            </a:endParaRPr>
          </a:p>
          <a:p>
            <a:pPr>
              <a:buFont typeface="Wingdings" pitchFamily="2" charset="2"/>
              <a:buChar char="v"/>
            </a:pPr>
            <a:r>
              <a:rPr lang="en-IN" sz="2400" dirty="0" smtClean="0">
                <a:solidFill>
                  <a:schemeClr val="accent2"/>
                </a:solidFill>
                <a:latin typeface="Times New Roman" pitchFamily="18" charset="0"/>
                <a:cs typeface="Times New Roman" pitchFamily="18" charset="0"/>
              </a:rPr>
              <a:t>For </a:t>
            </a:r>
            <a:r>
              <a:rPr lang="en-IN" sz="2400" dirty="0" err="1" smtClean="0">
                <a:solidFill>
                  <a:schemeClr val="accent2"/>
                </a:solidFill>
                <a:latin typeface="Times New Roman" pitchFamily="18" charset="0"/>
                <a:cs typeface="Times New Roman" pitchFamily="18" charset="0"/>
              </a:rPr>
              <a:t>luting</a:t>
            </a:r>
            <a:r>
              <a:rPr lang="en-IN" sz="2400" dirty="0" smtClean="0">
                <a:solidFill>
                  <a:schemeClr val="accent2"/>
                </a:solidFill>
                <a:latin typeface="Times New Roman" pitchFamily="18" charset="0"/>
                <a:cs typeface="Times New Roman" pitchFamily="18" charset="0"/>
              </a:rPr>
              <a:t> consistency, the mix should be thinner and have a creamy appearance. </a:t>
            </a:r>
            <a:endParaRPr lang="en-IN" sz="2400" dirty="0">
              <a:solidFill>
                <a:schemeClr val="accent2"/>
              </a:solidFill>
              <a:latin typeface="Times New Roman" pitchFamily="18" charset="0"/>
              <a:cs typeface="Times New Roman" pitchFamily="18" charset="0"/>
            </a:endParaRPr>
          </a:p>
        </p:txBody>
      </p:sp>
      <p:pic>
        <p:nvPicPr>
          <p:cNvPr id="4" name="Picture 3" descr="images (3).jpg"/>
          <p:cNvPicPr>
            <a:picLocks noChangeAspect="1"/>
          </p:cNvPicPr>
          <p:nvPr/>
        </p:nvPicPr>
        <p:blipFill>
          <a:blip r:embed="rId2"/>
          <a:stretch>
            <a:fillRect/>
          </a:stretch>
        </p:blipFill>
        <p:spPr>
          <a:xfrm>
            <a:off x="4572001" y="4528938"/>
            <a:ext cx="3888431" cy="211839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286000" y="1582341"/>
            <a:ext cx="5310336" cy="4893647"/>
          </a:xfrm>
          <a:prstGeom prst="rect">
            <a:avLst/>
          </a:prstGeom>
        </p:spPr>
        <p:txBody>
          <a:bodyPr wrap="square">
            <a:spAutoFit/>
          </a:bodyPr>
          <a:lstStyle/>
          <a:p>
            <a:r>
              <a:rPr lang="en-US" sz="2400" dirty="0">
                <a:solidFill>
                  <a:srgbClr val="C00000"/>
                </a:solidFill>
                <a:latin typeface="Times New Roman" panose="02020603050405020304" pitchFamily="18" charset="0"/>
                <a:cs typeface="Times New Roman" panose="02020603050405020304" pitchFamily="18" charset="0"/>
              </a:rPr>
              <a:t>Specific Objectives:</a:t>
            </a:r>
          </a:p>
          <a:p>
            <a:r>
              <a:rPr lang="en-US" sz="2400" dirty="0">
                <a:latin typeface="Times New Roman" panose="02020603050405020304" pitchFamily="18" charset="0"/>
                <a:cs typeface="Times New Roman" panose="02020603050405020304" pitchFamily="18" charset="0"/>
              </a:rPr>
              <a:t>At the end of the class, the students should be able to know:</a:t>
            </a:r>
          </a:p>
          <a:p>
            <a:r>
              <a:rPr lang="en-US" sz="2400" dirty="0">
                <a:latin typeface="Times New Roman" panose="02020603050405020304" pitchFamily="18" charset="0"/>
                <a:cs typeface="Times New Roman" panose="02020603050405020304" pitchFamily="18" charset="0"/>
              </a:rPr>
              <a:t> Introduction of zinc oxide </a:t>
            </a:r>
            <a:r>
              <a:rPr lang="en-US" sz="2400" dirty="0" err="1">
                <a:latin typeface="Times New Roman" panose="02020603050405020304" pitchFamily="18" charset="0"/>
                <a:cs typeface="Times New Roman" panose="02020603050405020304" pitchFamily="18" charset="0"/>
              </a:rPr>
              <a:t>eugenol</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Classification of zinc oxide </a:t>
            </a:r>
            <a:r>
              <a:rPr lang="en-US" sz="2400" dirty="0" err="1">
                <a:latin typeface="Times New Roman" panose="02020603050405020304" pitchFamily="18" charset="0"/>
                <a:cs typeface="Times New Roman" panose="02020603050405020304" pitchFamily="18" charset="0"/>
              </a:rPr>
              <a:t>eugenol</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Composition</a:t>
            </a:r>
          </a:p>
          <a:p>
            <a:r>
              <a:rPr lang="en-US" sz="2400" dirty="0">
                <a:latin typeface="Times New Roman" panose="02020603050405020304" pitchFamily="18" charset="0"/>
                <a:cs typeface="Times New Roman" panose="02020603050405020304" pitchFamily="18" charset="0"/>
              </a:rPr>
              <a:t> Setting reaction</a:t>
            </a:r>
          </a:p>
          <a:p>
            <a:r>
              <a:rPr lang="en-US" sz="2400" dirty="0">
                <a:latin typeface="Times New Roman" panose="02020603050405020304" pitchFamily="18" charset="0"/>
                <a:cs typeface="Times New Roman" panose="02020603050405020304" pitchFamily="18" charset="0"/>
              </a:rPr>
              <a:t> Manipulation</a:t>
            </a:r>
          </a:p>
          <a:p>
            <a:r>
              <a:rPr lang="en-US" sz="2400" dirty="0">
                <a:latin typeface="Times New Roman" panose="02020603050405020304" pitchFamily="18" charset="0"/>
                <a:cs typeface="Times New Roman" panose="02020603050405020304" pitchFamily="18" charset="0"/>
              </a:rPr>
              <a:t> General properties</a:t>
            </a:r>
          </a:p>
          <a:p>
            <a:r>
              <a:rPr lang="en-US" sz="2400" dirty="0">
                <a:latin typeface="Times New Roman" panose="02020603050405020304" pitchFamily="18" charset="0"/>
                <a:cs typeface="Times New Roman" panose="02020603050405020304" pitchFamily="18" charset="0"/>
              </a:rPr>
              <a:t> Application</a:t>
            </a:r>
          </a:p>
          <a:p>
            <a:r>
              <a:rPr lang="en-US" sz="2400" dirty="0">
                <a:latin typeface="Times New Roman" panose="02020603050405020304" pitchFamily="18" charset="0"/>
                <a:cs typeface="Times New Roman" panose="02020603050405020304" pitchFamily="18" charset="0"/>
              </a:rPr>
              <a:t> Factors affecting setting time</a:t>
            </a:r>
          </a:p>
          <a:p>
            <a:r>
              <a:rPr lang="en-US" sz="2400" dirty="0">
                <a:latin typeface="Times New Roman" panose="02020603050405020304" pitchFamily="18" charset="0"/>
                <a:cs typeface="Times New Roman" panose="02020603050405020304" pitchFamily="18" charset="0"/>
              </a:rPr>
              <a:t> Modification of ZOE cement</a:t>
            </a:r>
          </a:p>
          <a:p>
            <a:r>
              <a:rPr lang="en-US" sz="2400" dirty="0">
                <a:latin typeface="Times New Roman" panose="02020603050405020304" pitchFamily="18" charset="0"/>
                <a:cs typeface="Times New Roman" panose="02020603050405020304" pitchFamily="18" charset="0"/>
              </a:rPr>
              <a:t> Conclusion</a:t>
            </a:r>
          </a:p>
        </p:txBody>
      </p:sp>
    </p:spTree>
    <p:extLst>
      <p:ext uri="{BB962C8B-B14F-4D97-AF65-F5344CB8AC3E}">
        <p14:creationId xmlns:p14="http://schemas.microsoft.com/office/powerpoint/2010/main" val="32345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ntal-cements-35-638.jpg"/>
          <p:cNvPicPr>
            <a:picLocks noChangeAspect="1"/>
          </p:cNvPicPr>
          <p:nvPr/>
        </p:nvPicPr>
        <p:blipFill>
          <a:blip r:embed="rId2"/>
          <a:stretch>
            <a:fillRect/>
          </a:stretch>
        </p:blipFill>
        <p:spPr>
          <a:xfrm>
            <a:off x="1071538" y="285728"/>
            <a:ext cx="7806577" cy="642942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14290"/>
            <a:ext cx="8001024" cy="4031873"/>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MODIFICATION:</a:t>
            </a:r>
            <a:endParaRPr lang="en-IN" sz="4000" dirty="0" smtClean="0">
              <a:solidFill>
                <a:schemeClr val="accent3"/>
              </a:solidFill>
              <a:latin typeface="Curlz MT" pitchFamily="82" charset="0"/>
            </a:endParaRPr>
          </a:p>
          <a:p>
            <a:endParaRPr lang="en-IN" sz="2400" b="1" dirty="0" smtClean="0">
              <a:solidFill>
                <a:schemeClr val="accent2"/>
              </a:solidFill>
              <a:latin typeface="Times New Roman" pitchFamily="18" charset="0"/>
              <a:cs typeface="Times New Roman" pitchFamily="18" charset="0"/>
            </a:endParaRPr>
          </a:p>
          <a:p>
            <a:pPr marL="514350" indent="-514350">
              <a:buAutoNum type="romanUcPeriod"/>
            </a:pPr>
            <a:r>
              <a:rPr lang="en-IN" sz="2400" b="1" dirty="0" smtClean="0">
                <a:solidFill>
                  <a:schemeClr val="accent2"/>
                </a:solidFill>
                <a:latin typeface="Times New Roman" pitchFamily="18" charset="0"/>
                <a:cs typeface="Times New Roman" pitchFamily="18" charset="0"/>
              </a:rPr>
              <a:t>ORTHO- ETHOXYBENZOIC ACID REINFORCED :</a:t>
            </a:r>
          </a:p>
          <a:p>
            <a:pPr marL="514350" indent="-514350"/>
            <a:r>
              <a:rPr lang="en-IN" sz="2400" b="1" dirty="0" smtClean="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Powder liquid ratio: 7:1</a:t>
            </a:r>
          </a:p>
          <a:p>
            <a:pPr marL="514350" indent="-514350"/>
            <a:r>
              <a:rPr lang="en-IN" sz="2400" b="1" dirty="0" smtClean="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Setting time : 6-10 </a:t>
            </a:r>
            <a:r>
              <a:rPr lang="en-IN" sz="2400" dirty="0" err="1" smtClean="0">
                <a:solidFill>
                  <a:schemeClr val="accent2"/>
                </a:solidFill>
                <a:latin typeface="Times New Roman" pitchFamily="18" charset="0"/>
                <a:cs typeface="Times New Roman" pitchFamily="18" charset="0"/>
              </a:rPr>
              <a:t>mins</a:t>
            </a:r>
            <a:endParaRPr lang="en-IN" sz="2400" dirty="0" smtClean="0">
              <a:solidFill>
                <a:schemeClr val="accent2"/>
              </a:solidFill>
              <a:latin typeface="Times New Roman" pitchFamily="18" charset="0"/>
              <a:cs typeface="Times New Roman" pitchFamily="18" charset="0"/>
            </a:endParaRPr>
          </a:p>
          <a:p>
            <a:pPr marL="514350" indent="-514350"/>
            <a:endParaRPr lang="en-IN" sz="2400" dirty="0" smtClean="0">
              <a:solidFill>
                <a:schemeClr val="accent2"/>
              </a:solidFill>
              <a:latin typeface="Times New Roman" pitchFamily="18" charset="0"/>
              <a:cs typeface="Times New Roman" pitchFamily="18" charset="0"/>
            </a:endParaRPr>
          </a:p>
          <a:p>
            <a:pPr marL="514350" indent="-514350">
              <a:buAutoNum type="romanUcPeriod" startAt="2"/>
            </a:pPr>
            <a:r>
              <a:rPr lang="en-IN" sz="2400" b="1" dirty="0" smtClean="0">
                <a:solidFill>
                  <a:schemeClr val="accent2"/>
                </a:solidFill>
                <a:latin typeface="Times New Roman" pitchFamily="18" charset="0"/>
                <a:cs typeface="Times New Roman" pitchFamily="18" charset="0"/>
              </a:rPr>
              <a:t>POLYMER REINFORCED ZINC OXIDE:</a:t>
            </a:r>
          </a:p>
          <a:p>
            <a:pPr marL="514350" indent="-514350"/>
            <a:r>
              <a:rPr lang="en-IN" sz="2400" b="1" dirty="0" smtClean="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Powder liquid ratio: 6:1</a:t>
            </a:r>
          </a:p>
          <a:p>
            <a:pPr marL="514350" indent="-514350"/>
            <a:r>
              <a:rPr lang="en-IN" sz="2400" b="1" dirty="0" smtClean="0">
                <a:solidFill>
                  <a:schemeClr val="accent2"/>
                </a:solidFill>
                <a:latin typeface="Times New Roman" pitchFamily="18" charset="0"/>
                <a:cs typeface="Times New Roman" pitchFamily="18" charset="0"/>
              </a:rPr>
              <a:t>       </a:t>
            </a:r>
            <a:r>
              <a:rPr lang="en-IN" sz="2400" dirty="0" smtClean="0">
                <a:solidFill>
                  <a:schemeClr val="accent2"/>
                </a:solidFill>
                <a:latin typeface="Times New Roman" pitchFamily="18" charset="0"/>
                <a:cs typeface="Times New Roman" pitchFamily="18" charset="0"/>
              </a:rPr>
              <a:t>Setting time: 9 </a:t>
            </a:r>
            <a:r>
              <a:rPr lang="en-IN" sz="2400" dirty="0" err="1" smtClean="0">
                <a:solidFill>
                  <a:schemeClr val="accent2"/>
                </a:solidFill>
                <a:latin typeface="Times New Roman" pitchFamily="18" charset="0"/>
                <a:cs typeface="Times New Roman" pitchFamily="18" charset="0"/>
              </a:rPr>
              <a:t>mins</a:t>
            </a:r>
            <a:endParaRPr lang="en-IN" sz="2400" dirty="0" smtClean="0">
              <a:solidFill>
                <a:schemeClr val="accent2"/>
              </a:solidFill>
              <a:latin typeface="Times New Roman" pitchFamily="18" charset="0"/>
              <a:cs typeface="Times New Roman" pitchFamily="18" charset="0"/>
            </a:endParaRPr>
          </a:p>
          <a:p>
            <a:pPr marL="514350" indent="-514350"/>
            <a:endParaRPr lang="en-IN" sz="2400" b="1" dirty="0">
              <a:solidFill>
                <a:schemeClr val="accent2"/>
              </a:solidFill>
              <a:latin typeface="Times New Roman" pitchFamily="18" charset="0"/>
              <a:cs typeface="Times New Roman" pitchFamily="18" charset="0"/>
            </a:endParaRPr>
          </a:p>
        </p:txBody>
      </p:sp>
      <p:pic>
        <p:nvPicPr>
          <p:cNvPr id="4" name="Picture 3" descr="dental-cements-50-638.jpg"/>
          <p:cNvPicPr>
            <a:picLocks noChangeAspect="1"/>
          </p:cNvPicPr>
          <p:nvPr/>
        </p:nvPicPr>
        <p:blipFill>
          <a:blip r:embed="rId2"/>
          <a:srcRect l="55878" t="24948" r="5329" b="23382"/>
          <a:stretch>
            <a:fillRect/>
          </a:stretch>
        </p:blipFill>
        <p:spPr>
          <a:xfrm>
            <a:off x="2071670" y="4143380"/>
            <a:ext cx="2643206" cy="2714620"/>
          </a:xfrm>
          <a:prstGeom prst="rect">
            <a:avLst/>
          </a:prstGeom>
        </p:spPr>
      </p:pic>
      <p:pic>
        <p:nvPicPr>
          <p:cNvPr id="5" name="Picture 4" descr="master-dent-zinc-oxide-eugenol-cement-kit.jpg"/>
          <p:cNvPicPr>
            <a:picLocks noChangeAspect="1"/>
          </p:cNvPicPr>
          <p:nvPr/>
        </p:nvPicPr>
        <p:blipFill>
          <a:blip r:embed="rId3"/>
          <a:srcRect t="9091" b="11363"/>
          <a:stretch>
            <a:fillRect/>
          </a:stretch>
        </p:blipFill>
        <p:spPr>
          <a:xfrm>
            <a:off x="5572132" y="3929042"/>
            <a:ext cx="3412686" cy="292895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1538" y="0"/>
            <a:ext cx="7858180" cy="4357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3" name="TextBox 2"/>
          <p:cNvSpPr txBox="1"/>
          <p:nvPr/>
        </p:nvSpPr>
        <p:spPr>
          <a:xfrm>
            <a:off x="1071538" y="214291"/>
            <a:ext cx="8072462" cy="10433625"/>
          </a:xfrm>
          <a:prstGeom prst="rect">
            <a:avLst/>
          </a:prstGeom>
          <a:noFill/>
        </p:spPr>
        <p:txBody>
          <a:bodyPr wrap="square" rtlCol="0">
            <a:spAutoFit/>
          </a:bodyPr>
          <a:lstStyle/>
          <a:p>
            <a:r>
              <a:rPr lang="en-IN" sz="2400" b="1" dirty="0" smtClean="0">
                <a:solidFill>
                  <a:schemeClr val="accent3"/>
                </a:solidFill>
                <a:latin typeface="Times New Roman" pitchFamily="18" charset="0"/>
                <a:cs typeface="Times New Roman" pitchFamily="18" charset="0"/>
              </a:rPr>
              <a:t>Ortho- </a:t>
            </a:r>
            <a:r>
              <a:rPr lang="en-IN" sz="2400" b="1" dirty="0" err="1" smtClean="0">
                <a:solidFill>
                  <a:schemeClr val="accent3"/>
                </a:solidFill>
                <a:latin typeface="Times New Roman" pitchFamily="18" charset="0"/>
                <a:cs typeface="Times New Roman" pitchFamily="18" charset="0"/>
              </a:rPr>
              <a:t>ethoxybenzoic</a:t>
            </a:r>
            <a:r>
              <a:rPr lang="en-IN" sz="2400" b="1" dirty="0" smtClean="0">
                <a:solidFill>
                  <a:schemeClr val="accent3"/>
                </a:solidFill>
                <a:latin typeface="Times New Roman" pitchFamily="18" charset="0"/>
                <a:cs typeface="Times New Roman" pitchFamily="18" charset="0"/>
              </a:rPr>
              <a:t> acid:</a:t>
            </a:r>
          </a:p>
          <a:p>
            <a:pPr marL="457200" indent="-457200">
              <a:buAutoNum type="alphaLcPeriod"/>
            </a:pPr>
            <a:r>
              <a:rPr lang="en-IN" sz="2400" dirty="0" smtClean="0">
                <a:solidFill>
                  <a:schemeClr val="accent3"/>
                </a:solidFill>
                <a:latin typeface="Times New Roman" pitchFamily="18" charset="0"/>
                <a:cs typeface="Times New Roman" pitchFamily="18" charset="0"/>
              </a:rPr>
              <a:t>Powder</a:t>
            </a:r>
          </a:p>
          <a:p>
            <a:pPr marL="457200" indent="-457200"/>
            <a:r>
              <a:rPr lang="en-IN" sz="2400" dirty="0" smtClean="0">
                <a:solidFill>
                  <a:schemeClr val="accent3"/>
                </a:solidFill>
                <a:latin typeface="Times New Roman" pitchFamily="18" charset="0"/>
                <a:cs typeface="Times New Roman" pitchFamily="18" charset="0"/>
              </a:rPr>
              <a:t>       Zinc oxide             60 - 70%       Reactive agent</a:t>
            </a:r>
          </a:p>
          <a:p>
            <a:pPr marL="457200" indent="-457200"/>
            <a:r>
              <a:rPr lang="en-IN" sz="2400" dirty="0" smtClean="0">
                <a:solidFill>
                  <a:schemeClr val="accent3"/>
                </a:solidFill>
                <a:latin typeface="Times New Roman" pitchFamily="18" charset="0"/>
                <a:cs typeface="Times New Roman" pitchFamily="18" charset="0"/>
              </a:rPr>
              <a:t>       Alumina                 25 - 30%       Increases the strength</a:t>
            </a:r>
          </a:p>
          <a:p>
            <a:pPr marL="457200" indent="-457200"/>
            <a:r>
              <a:rPr lang="en-IN" sz="2400" dirty="0" smtClean="0">
                <a:solidFill>
                  <a:schemeClr val="accent3"/>
                </a:solidFill>
                <a:latin typeface="Times New Roman" pitchFamily="18" charset="0"/>
                <a:cs typeface="Times New Roman" pitchFamily="18" charset="0"/>
              </a:rPr>
              <a:t>       Rosin                      balance         Reduces the brittleness</a:t>
            </a:r>
          </a:p>
          <a:p>
            <a:pPr marL="457200" indent="-457200"/>
            <a:r>
              <a:rPr lang="en-IN" sz="2400" dirty="0" smtClean="0">
                <a:solidFill>
                  <a:schemeClr val="accent3"/>
                </a:solidFill>
                <a:latin typeface="Times New Roman" pitchFamily="18" charset="0"/>
                <a:cs typeface="Times New Roman" pitchFamily="18" charset="0"/>
              </a:rPr>
              <a:t>       Calcium chloride   1.2%              Accelerator</a:t>
            </a:r>
          </a:p>
          <a:p>
            <a:pPr marL="457200" indent="-457200"/>
            <a:endParaRPr lang="en-IN" sz="2400" dirty="0" smtClean="0">
              <a:solidFill>
                <a:schemeClr val="accent3"/>
              </a:solidFill>
              <a:latin typeface="Times New Roman" pitchFamily="18" charset="0"/>
              <a:cs typeface="Times New Roman" pitchFamily="18" charset="0"/>
            </a:endParaRPr>
          </a:p>
          <a:p>
            <a:pPr marL="457200" indent="-457200">
              <a:buAutoNum type="alphaLcPeriod" startAt="2"/>
            </a:pPr>
            <a:r>
              <a:rPr lang="en-IN" sz="2400" dirty="0" smtClean="0">
                <a:solidFill>
                  <a:schemeClr val="accent3"/>
                </a:solidFill>
                <a:latin typeface="Times New Roman" pitchFamily="18" charset="0"/>
                <a:cs typeface="Times New Roman" pitchFamily="18" charset="0"/>
              </a:rPr>
              <a:t>Liquid</a:t>
            </a:r>
          </a:p>
          <a:p>
            <a:pPr marL="457200" indent="-457200"/>
            <a:r>
              <a:rPr lang="en-IN" sz="2400" dirty="0" smtClean="0">
                <a:solidFill>
                  <a:schemeClr val="accent3"/>
                </a:solidFill>
                <a:latin typeface="Times New Roman" pitchFamily="18" charset="0"/>
                <a:cs typeface="Times New Roman" pitchFamily="18" charset="0"/>
              </a:rPr>
              <a:t>       </a:t>
            </a:r>
            <a:r>
              <a:rPr lang="en-IN" sz="2400" dirty="0" err="1" smtClean="0">
                <a:solidFill>
                  <a:schemeClr val="accent3"/>
                </a:solidFill>
                <a:latin typeface="Times New Roman" pitchFamily="18" charset="0"/>
                <a:cs typeface="Times New Roman" pitchFamily="18" charset="0"/>
              </a:rPr>
              <a:t>Eugenol</a:t>
            </a:r>
            <a:r>
              <a:rPr lang="en-IN" sz="2400" dirty="0" smtClean="0">
                <a:solidFill>
                  <a:schemeClr val="accent3"/>
                </a:solidFill>
                <a:latin typeface="Times New Roman" pitchFamily="18" charset="0"/>
                <a:cs typeface="Times New Roman" pitchFamily="18" charset="0"/>
              </a:rPr>
              <a:t>                      37.5%             Reactive ingredient</a:t>
            </a:r>
          </a:p>
          <a:p>
            <a:pPr marL="457200" indent="-457200"/>
            <a:r>
              <a:rPr lang="en-IN" sz="2400" dirty="0" smtClean="0">
                <a:solidFill>
                  <a:schemeClr val="accent3"/>
                </a:solidFill>
                <a:latin typeface="Times New Roman" pitchFamily="18" charset="0"/>
                <a:cs typeface="Times New Roman" pitchFamily="18" charset="0"/>
              </a:rPr>
              <a:t>   </a:t>
            </a:r>
            <a:r>
              <a:rPr lang="en-IN" sz="2400" b="1" dirty="0" err="1" smtClean="0">
                <a:solidFill>
                  <a:srgbClr val="C00000"/>
                </a:solidFill>
                <a:latin typeface="Times New Roman" pitchFamily="18" charset="0"/>
                <a:cs typeface="Times New Roman" pitchFamily="18" charset="0"/>
              </a:rPr>
              <a:t>Orthoethoxy</a:t>
            </a:r>
            <a:r>
              <a:rPr lang="en-IN" sz="2400" b="1" dirty="0" smtClean="0">
                <a:solidFill>
                  <a:srgbClr val="C00000"/>
                </a:solidFill>
                <a:latin typeface="Times New Roman" pitchFamily="18" charset="0"/>
                <a:cs typeface="Times New Roman" pitchFamily="18" charset="0"/>
              </a:rPr>
              <a:t> benzoic  62.5%             Increases the strength</a:t>
            </a:r>
          </a:p>
          <a:p>
            <a:pPr marL="457200" indent="-457200"/>
            <a:r>
              <a:rPr lang="en-IN" sz="2400" b="1" dirty="0" smtClean="0">
                <a:solidFill>
                  <a:srgbClr val="C00000"/>
                </a:solidFill>
                <a:latin typeface="Times New Roman" pitchFamily="18" charset="0"/>
                <a:cs typeface="Times New Roman" pitchFamily="18" charset="0"/>
              </a:rPr>
              <a:t>       acid</a:t>
            </a:r>
          </a:p>
          <a:p>
            <a:pPr marL="457200" indent="-457200">
              <a:buFont typeface="Wingdings" pitchFamily="2" charset="2"/>
              <a:buChar char="Ø"/>
            </a:pPr>
            <a:endParaRPr lang="en-IN" sz="2400" dirty="0" smtClean="0">
              <a:solidFill>
                <a:schemeClr val="accent2"/>
              </a:solidFill>
              <a:latin typeface="Times New Roman" pitchFamily="18" charset="0"/>
              <a:cs typeface="Times New Roman" pitchFamily="18" charset="0"/>
            </a:endParaRPr>
          </a:p>
          <a:p>
            <a:pPr marL="457200" indent="-457200">
              <a:buFont typeface="Wingdings" pitchFamily="2" charset="2"/>
              <a:buChar char="Ø"/>
            </a:pPr>
            <a:r>
              <a:rPr lang="en-IN" sz="2400" dirty="0" smtClean="0">
                <a:solidFill>
                  <a:schemeClr val="accent2"/>
                </a:solidFill>
                <a:latin typeface="Times New Roman" pitchFamily="18" charset="0"/>
                <a:cs typeface="Times New Roman" pitchFamily="18" charset="0"/>
              </a:rPr>
              <a:t>Increase in compressive and tensile strength</a:t>
            </a:r>
          </a:p>
          <a:p>
            <a:pPr marL="457200" indent="-457200">
              <a:buFont typeface="Wingdings" pitchFamily="2" charset="2"/>
              <a:buChar char="Ø"/>
            </a:pPr>
            <a:r>
              <a:rPr lang="en-IN" sz="2400" dirty="0" smtClean="0">
                <a:solidFill>
                  <a:schemeClr val="accent2"/>
                </a:solidFill>
                <a:latin typeface="Times New Roman" pitchFamily="18" charset="0"/>
                <a:cs typeface="Times New Roman" pitchFamily="18" charset="0"/>
              </a:rPr>
              <a:t>More powder can be incorporated to achieve standard consistency</a:t>
            </a:r>
          </a:p>
          <a:p>
            <a:pPr marL="457200" indent="-457200">
              <a:buFont typeface="Wingdings" pitchFamily="2" charset="2"/>
              <a:buChar char="Ø"/>
            </a:pPr>
            <a:r>
              <a:rPr lang="en-IN" sz="2400" dirty="0" smtClean="0">
                <a:solidFill>
                  <a:schemeClr val="accent2"/>
                </a:solidFill>
                <a:latin typeface="Times New Roman" pitchFamily="18" charset="0"/>
                <a:cs typeface="Times New Roman" pitchFamily="18" charset="0"/>
              </a:rPr>
              <a:t>Decrease in setting</a:t>
            </a:r>
          </a:p>
          <a:p>
            <a:pPr marL="457200" indent="-457200">
              <a:buFont typeface="Wingdings" pitchFamily="2" charset="2"/>
              <a:buChar char="Ø"/>
            </a:pPr>
            <a:r>
              <a:rPr lang="en-IN" sz="2400" dirty="0" smtClean="0">
                <a:solidFill>
                  <a:schemeClr val="accent2"/>
                </a:solidFill>
                <a:latin typeface="Times New Roman" pitchFamily="18" charset="0"/>
                <a:cs typeface="Times New Roman" pitchFamily="18" charset="0"/>
              </a:rPr>
              <a:t>EBA does not show adverse effect on pulp </a:t>
            </a:r>
          </a:p>
          <a:p>
            <a:pPr marL="457200" indent="-457200"/>
            <a:endParaRPr lang="en-IN" sz="2400" dirty="0" smtClean="0">
              <a:latin typeface="Times New Roman" pitchFamily="18" charset="0"/>
              <a:cs typeface="Times New Roman" pitchFamily="18" charset="0"/>
            </a:endParaRPr>
          </a:p>
          <a:p>
            <a:pPr marL="457200" indent="-457200"/>
            <a:endParaRPr lang="en-IN" sz="2400" dirty="0" smtClean="0">
              <a:latin typeface="Times New Roman" pitchFamily="18" charset="0"/>
              <a:cs typeface="Times New Roman" pitchFamily="18" charset="0"/>
            </a:endParaRPr>
          </a:p>
          <a:p>
            <a:pPr marL="457200" indent="-457200"/>
            <a:endParaRPr lang="en-IN" sz="2400" dirty="0" smtClean="0">
              <a:latin typeface="Times New Roman" pitchFamily="18" charset="0"/>
              <a:cs typeface="Times New Roman" pitchFamily="18" charset="0"/>
            </a:endParaRPr>
          </a:p>
          <a:p>
            <a:pPr marL="457200" indent="-457200"/>
            <a:endParaRPr lang="en-IN" sz="2400" dirty="0" smtClean="0">
              <a:latin typeface="Times New Roman" pitchFamily="18" charset="0"/>
              <a:cs typeface="Times New Roman" pitchFamily="18" charset="0"/>
            </a:endParaRPr>
          </a:p>
          <a:p>
            <a:pPr marL="457200" indent="-457200"/>
            <a:endParaRPr lang="en-IN" sz="2400" dirty="0" smtClean="0">
              <a:latin typeface="Times New Roman" pitchFamily="18" charset="0"/>
              <a:cs typeface="Times New Roman" pitchFamily="18" charset="0"/>
            </a:endParaRPr>
          </a:p>
          <a:p>
            <a:pPr marL="457200" indent="-457200"/>
            <a:endParaRPr lang="en-IN" sz="2400" dirty="0" smtClean="0">
              <a:latin typeface="Times New Roman" pitchFamily="18" charset="0"/>
              <a:cs typeface="Times New Roman" pitchFamily="18" charset="0"/>
            </a:endParaRPr>
          </a:p>
          <a:p>
            <a:pPr marL="457200" indent="-457200"/>
            <a:endParaRPr lang="en-IN" sz="2400" dirty="0" smtClean="0">
              <a:latin typeface="Times New Roman" pitchFamily="18" charset="0"/>
              <a:cs typeface="Times New Roman" pitchFamily="18" charset="0"/>
            </a:endParaRPr>
          </a:p>
          <a:p>
            <a:pPr marL="457200" indent="-457200"/>
            <a:endParaRPr lang="en-IN" sz="2400" dirty="0" smtClean="0">
              <a:latin typeface="Times New Roman" pitchFamily="18" charset="0"/>
              <a:cs typeface="Times New Roman" pitchFamily="18" charset="0"/>
            </a:endParaRPr>
          </a:p>
          <a:p>
            <a:pPr marL="457200" indent="-457200"/>
            <a:endParaRPr lang="en-IN" sz="2400" dirty="0" smtClean="0">
              <a:latin typeface="Times New Roman" pitchFamily="18" charset="0"/>
              <a:cs typeface="Times New Roman" pitchFamily="18" charset="0"/>
            </a:endParaRPr>
          </a:p>
          <a:p>
            <a:pPr marL="457200" indent="-457200"/>
            <a:endParaRPr lang="en-IN" sz="2400" dirty="0" smtClean="0">
              <a:latin typeface="Times New Roman" pitchFamily="18" charset="0"/>
              <a:cs typeface="Times New Roman" pitchFamily="18" charset="0"/>
            </a:endParaRPr>
          </a:p>
          <a:p>
            <a:pPr marL="457200" indent="-457200"/>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1538" y="357166"/>
            <a:ext cx="7000924" cy="407196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3" name="TextBox 2"/>
          <p:cNvSpPr txBox="1"/>
          <p:nvPr/>
        </p:nvSpPr>
        <p:spPr>
          <a:xfrm>
            <a:off x="1142976" y="571480"/>
            <a:ext cx="7786742" cy="5262979"/>
          </a:xfrm>
          <a:prstGeom prst="rect">
            <a:avLst/>
          </a:prstGeom>
          <a:noFill/>
        </p:spPr>
        <p:txBody>
          <a:bodyPr wrap="square" rtlCol="0">
            <a:spAutoFit/>
          </a:bodyPr>
          <a:lstStyle/>
          <a:p>
            <a:r>
              <a:rPr lang="en-IN" sz="2400" b="1" dirty="0" smtClean="0">
                <a:solidFill>
                  <a:schemeClr val="accent3"/>
                </a:solidFill>
                <a:latin typeface="Times New Roman" pitchFamily="18" charset="0"/>
                <a:cs typeface="Times New Roman" pitchFamily="18" charset="0"/>
              </a:rPr>
              <a:t>Resin modified </a:t>
            </a:r>
            <a:r>
              <a:rPr lang="en-IN" sz="2400" b="1" dirty="0" err="1" smtClean="0">
                <a:solidFill>
                  <a:schemeClr val="accent3"/>
                </a:solidFill>
                <a:latin typeface="Times New Roman" pitchFamily="18" charset="0"/>
                <a:cs typeface="Times New Roman" pitchFamily="18" charset="0"/>
              </a:rPr>
              <a:t>ZnOE</a:t>
            </a:r>
            <a:r>
              <a:rPr lang="en-IN" sz="2400" b="1" dirty="0" smtClean="0">
                <a:solidFill>
                  <a:schemeClr val="accent3"/>
                </a:solidFill>
                <a:latin typeface="Times New Roman" pitchFamily="18" charset="0"/>
                <a:cs typeface="Times New Roman" pitchFamily="18" charset="0"/>
              </a:rPr>
              <a:t> cement:</a:t>
            </a:r>
          </a:p>
          <a:p>
            <a:pPr marL="457200" indent="-457200">
              <a:buAutoNum type="alphaLcPeriod"/>
            </a:pPr>
            <a:r>
              <a:rPr lang="en-IN" sz="2400" dirty="0" smtClean="0">
                <a:solidFill>
                  <a:schemeClr val="accent3"/>
                </a:solidFill>
                <a:latin typeface="Times New Roman" pitchFamily="18" charset="0"/>
                <a:cs typeface="Times New Roman" pitchFamily="18" charset="0"/>
              </a:rPr>
              <a:t>Powder</a:t>
            </a:r>
          </a:p>
          <a:p>
            <a:pPr marL="457200" indent="-457200"/>
            <a:r>
              <a:rPr lang="en-IN" sz="2400" dirty="0" smtClean="0">
                <a:solidFill>
                  <a:schemeClr val="accent3"/>
                </a:solidFill>
                <a:latin typeface="Times New Roman" pitchFamily="18" charset="0"/>
                <a:cs typeface="Times New Roman" pitchFamily="18" charset="0"/>
              </a:rPr>
              <a:t>      Zinc oxide               70%         Reactive ingredient</a:t>
            </a:r>
          </a:p>
          <a:p>
            <a:pPr marL="457200" indent="-457200"/>
            <a:r>
              <a:rPr lang="en-IN" sz="2400" b="1" dirty="0" smtClean="0">
                <a:solidFill>
                  <a:srgbClr val="00B050"/>
                </a:solidFill>
                <a:latin typeface="Times New Roman" pitchFamily="18" charset="0"/>
                <a:cs typeface="Times New Roman" pitchFamily="18" charset="0"/>
              </a:rPr>
              <a:t>      Resin                       30%          Increases strength</a:t>
            </a:r>
          </a:p>
          <a:p>
            <a:pPr marL="457200" indent="-457200"/>
            <a:endParaRPr lang="en-IN" sz="2400" b="1" dirty="0" smtClean="0">
              <a:solidFill>
                <a:srgbClr val="00B050"/>
              </a:solidFill>
              <a:latin typeface="Times New Roman" pitchFamily="18" charset="0"/>
              <a:cs typeface="Times New Roman" pitchFamily="18" charset="0"/>
            </a:endParaRPr>
          </a:p>
          <a:p>
            <a:pPr marL="457200" indent="-457200">
              <a:buAutoNum type="alphaLcPeriod" startAt="2"/>
            </a:pPr>
            <a:r>
              <a:rPr lang="en-IN" sz="2400" dirty="0" smtClean="0">
                <a:solidFill>
                  <a:schemeClr val="accent3"/>
                </a:solidFill>
                <a:latin typeface="Times New Roman" pitchFamily="18" charset="0"/>
                <a:cs typeface="Times New Roman" pitchFamily="18" charset="0"/>
              </a:rPr>
              <a:t>Liquid</a:t>
            </a:r>
          </a:p>
          <a:p>
            <a:pPr marL="457200" indent="-457200"/>
            <a:r>
              <a:rPr lang="en-IN" sz="2400" dirty="0" smtClean="0">
                <a:solidFill>
                  <a:schemeClr val="accent3"/>
                </a:solidFill>
                <a:latin typeface="Times New Roman" pitchFamily="18" charset="0"/>
                <a:cs typeface="Times New Roman" pitchFamily="18" charset="0"/>
              </a:rPr>
              <a:t>       </a:t>
            </a:r>
            <a:r>
              <a:rPr lang="en-IN" sz="2400" dirty="0" err="1" smtClean="0">
                <a:solidFill>
                  <a:schemeClr val="accent3"/>
                </a:solidFill>
                <a:latin typeface="Times New Roman" pitchFamily="18" charset="0"/>
                <a:cs typeface="Times New Roman" pitchFamily="18" charset="0"/>
              </a:rPr>
              <a:t>Eugenol</a:t>
            </a:r>
            <a:r>
              <a:rPr lang="en-IN" sz="2400" dirty="0" smtClean="0">
                <a:solidFill>
                  <a:schemeClr val="accent3"/>
                </a:solidFill>
                <a:latin typeface="Times New Roman" pitchFamily="18" charset="0"/>
                <a:cs typeface="Times New Roman" pitchFamily="18" charset="0"/>
              </a:rPr>
              <a:t>                   85%         Reactor</a:t>
            </a:r>
          </a:p>
          <a:p>
            <a:pPr marL="457200" indent="-457200"/>
            <a:r>
              <a:rPr lang="en-IN" sz="2400" dirty="0" smtClean="0">
                <a:solidFill>
                  <a:schemeClr val="accent3"/>
                </a:solidFill>
                <a:latin typeface="Times New Roman" pitchFamily="18" charset="0"/>
                <a:cs typeface="Times New Roman" pitchFamily="18" charset="0"/>
              </a:rPr>
              <a:t>       Acetic Acid             15%          Accelerators</a:t>
            </a:r>
          </a:p>
          <a:p>
            <a:pPr marL="457200" indent="-457200"/>
            <a:r>
              <a:rPr lang="en-IN" sz="2400" dirty="0" smtClean="0">
                <a:solidFill>
                  <a:schemeClr val="accent3"/>
                </a:solidFill>
                <a:latin typeface="Times New Roman" pitchFamily="18" charset="0"/>
                <a:cs typeface="Times New Roman" pitchFamily="18" charset="0"/>
              </a:rPr>
              <a:t>       </a:t>
            </a:r>
            <a:r>
              <a:rPr lang="en-IN" sz="2400" dirty="0" err="1" smtClean="0">
                <a:solidFill>
                  <a:schemeClr val="accent3"/>
                </a:solidFill>
                <a:latin typeface="Times New Roman" pitchFamily="18" charset="0"/>
                <a:cs typeface="Times New Roman" pitchFamily="18" charset="0"/>
              </a:rPr>
              <a:t>Thymol</a:t>
            </a:r>
            <a:r>
              <a:rPr lang="en-IN" sz="2400" dirty="0" smtClean="0">
                <a:solidFill>
                  <a:schemeClr val="accent3"/>
                </a:solidFill>
                <a:latin typeface="Times New Roman" pitchFamily="18" charset="0"/>
                <a:cs typeface="Times New Roman" pitchFamily="18" charset="0"/>
              </a:rPr>
              <a:t>                    Small       Antimicrobial agent</a:t>
            </a:r>
          </a:p>
          <a:p>
            <a:pPr marL="457200" indent="-457200"/>
            <a:r>
              <a:rPr lang="en-IN" sz="2400" dirty="0" smtClean="0">
                <a:solidFill>
                  <a:schemeClr val="accent3"/>
                </a:solidFill>
                <a:latin typeface="Times New Roman" pitchFamily="18" charset="0"/>
                <a:cs typeface="Times New Roman" pitchFamily="18" charset="0"/>
              </a:rPr>
              <a:t>                                       amount </a:t>
            </a:r>
          </a:p>
          <a:p>
            <a:pPr marL="457200" indent="-457200"/>
            <a:endParaRPr lang="en-IN" sz="2400" dirty="0" smtClean="0">
              <a:solidFill>
                <a:schemeClr val="accent2"/>
              </a:solidFill>
              <a:latin typeface="Times New Roman" pitchFamily="18" charset="0"/>
              <a:cs typeface="Times New Roman" pitchFamily="18" charset="0"/>
            </a:endParaRPr>
          </a:p>
          <a:p>
            <a:pPr marL="457200" indent="-457200"/>
            <a:r>
              <a:rPr lang="en-IN" sz="2400" dirty="0" smtClean="0">
                <a:solidFill>
                  <a:schemeClr val="accent2"/>
                </a:solidFill>
                <a:latin typeface="Times New Roman" pitchFamily="18" charset="0"/>
                <a:cs typeface="Times New Roman" pitchFamily="18" charset="0"/>
              </a:rPr>
              <a:t>      In this mixture, resin helps in improving strength, smoothness of the mix, decreasing flow, solubility and brittleness of the cement.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414" y="1214422"/>
            <a:ext cx="7715304" cy="4031873"/>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CONTRAINDICATIONS:</a:t>
            </a:r>
          </a:p>
          <a:p>
            <a:endParaRPr lang="en-IN" sz="2400" dirty="0" smtClean="0">
              <a:solidFill>
                <a:schemeClr val="accent2"/>
              </a:solidFill>
              <a:latin typeface="Times New Roman" pitchFamily="18" charset="0"/>
              <a:cs typeface="Times New Roman" pitchFamily="18" charset="0"/>
            </a:endParaRPr>
          </a:p>
          <a:p>
            <a:r>
              <a:rPr lang="en-IN" sz="2400" dirty="0" smtClean="0">
                <a:solidFill>
                  <a:schemeClr val="accent2"/>
                </a:solidFill>
                <a:latin typeface="Times New Roman" pitchFamily="18" charset="0"/>
                <a:cs typeface="Times New Roman" pitchFamily="18" charset="0"/>
              </a:rPr>
              <a:t>Zinc oxide </a:t>
            </a:r>
            <a:r>
              <a:rPr lang="en-IN" sz="2400" dirty="0" err="1" smtClean="0">
                <a:solidFill>
                  <a:schemeClr val="accent2"/>
                </a:solidFill>
                <a:latin typeface="Times New Roman" pitchFamily="18" charset="0"/>
                <a:cs typeface="Times New Roman" pitchFamily="18" charset="0"/>
              </a:rPr>
              <a:t>eugenol</a:t>
            </a:r>
            <a:r>
              <a:rPr lang="en-IN" sz="2400" dirty="0" smtClean="0">
                <a:solidFill>
                  <a:schemeClr val="accent2"/>
                </a:solidFill>
                <a:latin typeface="Times New Roman" pitchFamily="18" charset="0"/>
                <a:cs typeface="Times New Roman" pitchFamily="18" charset="0"/>
              </a:rPr>
              <a:t> cements are contraindicated for using in contact with</a:t>
            </a:r>
          </a:p>
          <a:p>
            <a:endParaRPr lang="en-IN" sz="2400" dirty="0" smtClean="0">
              <a:solidFill>
                <a:schemeClr val="accent2"/>
              </a:solidFill>
              <a:latin typeface="Times New Roman" pitchFamily="18" charset="0"/>
              <a:cs typeface="Times New Roman" pitchFamily="18" charset="0"/>
            </a:endParaRPr>
          </a:p>
          <a:p>
            <a:pPr>
              <a:buFont typeface="Arial" pitchFamily="34" charset="0"/>
              <a:buChar char="•"/>
            </a:pPr>
            <a:r>
              <a:rPr lang="en-IN" sz="2400" dirty="0" smtClean="0">
                <a:solidFill>
                  <a:schemeClr val="accent2"/>
                </a:solidFill>
                <a:latin typeface="Times New Roman" pitchFamily="18" charset="0"/>
                <a:cs typeface="Times New Roman" pitchFamily="18" charset="0"/>
              </a:rPr>
              <a:t>Composite resins ( </a:t>
            </a:r>
            <a:r>
              <a:rPr lang="en-IN" sz="2400" dirty="0" err="1" smtClean="0">
                <a:solidFill>
                  <a:schemeClr val="accent2"/>
                </a:solidFill>
                <a:latin typeface="Times New Roman" pitchFamily="18" charset="0"/>
                <a:cs typeface="Times New Roman" pitchFamily="18" charset="0"/>
              </a:rPr>
              <a:t>eugenol</a:t>
            </a:r>
            <a:r>
              <a:rPr lang="en-IN" sz="2400" dirty="0" smtClean="0">
                <a:solidFill>
                  <a:schemeClr val="accent2"/>
                </a:solidFill>
                <a:latin typeface="Times New Roman" pitchFamily="18" charset="0"/>
                <a:cs typeface="Times New Roman" pitchFamily="18" charset="0"/>
              </a:rPr>
              <a:t> can dissolve the resin and make it soft)</a:t>
            </a:r>
          </a:p>
          <a:p>
            <a:pPr>
              <a:buFont typeface="Arial" pitchFamily="34" charset="0"/>
              <a:buChar char="•"/>
            </a:pPr>
            <a:endParaRPr lang="en-IN" sz="2400" dirty="0" smtClean="0">
              <a:solidFill>
                <a:schemeClr val="accent2"/>
              </a:solidFill>
              <a:latin typeface="Times New Roman" pitchFamily="18" charset="0"/>
              <a:cs typeface="Times New Roman" pitchFamily="18" charset="0"/>
            </a:endParaRPr>
          </a:p>
          <a:p>
            <a:pPr>
              <a:buFont typeface="Arial" pitchFamily="34" charset="0"/>
              <a:buChar char="•"/>
            </a:pPr>
            <a:r>
              <a:rPr lang="en-IN" sz="2400" dirty="0" smtClean="0">
                <a:solidFill>
                  <a:schemeClr val="accent2"/>
                </a:solidFill>
                <a:latin typeface="Times New Roman" pitchFamily="18" charset="0"/>
                <a:cs typeface="Times New Roman" pitchFamily="18" charset="0"/>
              </a:rPr>
              <a:t>GIC restorations ( leaching </a:t>
            </a:r>
            <a:r>
              <a:rPr lang="en-IN" sz="2400" dirty="0" err="1" smtClean="0">
                <a:solidFill>
                  <a:schemeClr val="accent2"/>
                </a:solidFill>
                <a:latin typeface="Times New Roman" pitchFamily="18" charset="0"/>
                <a:cs typeface="Times New Roman" pitchFamily="18" charset="0"/>
              </a:rPr>
              <a:t>eugenol</a:t>
            </a:r>
            <a:r>
              <a:rPr lang="en-IN" sz="2400" dirty="0" smtClean="0">
                <a:solidFill>
                  <a:schemeClr val="accent2"/>
                </a:solidFill>
                <a:latin typeface="Times New Roman" pitchFamily="18" charset="0"/>
                <a:cs typeface="Times New Roman" pitchFamily="18" charset="0"/>
              </a:rPr>
              <a:t> can diffuse and cause discolouration)</a:t>
            </a:r>
            <a:endParaRPr lang="en-IN" sz="24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14290"/>
            <a:ext cx="7715304" cy="5016758"/>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Advantages:</a:t>
            </a:r>
          </a:p>
          <a:p>
            <a:pPr algn="ctr"/>
            <a:endParaRPr lang="en-IN" sz="4000" b="1" u="sng" dirty="0" smtClean="0">
              <a:solidFill>
                <a:schemeClr val="accent3"/>
              </a:solidFill>
              <a:latin typeface="Curlz MT" pitchFamily="82" charset="0"/>
            </a:endParaRPr>
          </a:p>
          <a:p>
            <a:pPr>
              <a:buFont typeface="Courier New" pitchFamily="49" charset="0"/>
              <a:buChar char="o"/>
            </a:pPr>
            <a:r>
              <a:rPr lang="en-IN" sz="2400" dirty="0" smtClean="0">
                <a:solidFill>
                  <a:schemeClr val="accent2"/>
                </a:solidFill>
                <a:latin typeface="Times New Roman" pitchFamily="18" charset="0"/>
                <a:cs typeface="Times New Roman" pitchFamily="18" charset="0"/>
              </a:rPr>
              <a:t> Suitable for use to relieve postoperative sensitivity, pulp protection from thermal, chemical and electric insults.</a:t>
            </a:r>
          </a:p>
          <a:p>
            <a:pPr>
              <a:buFont typeface="Courier New" pitchFamily="49" charset="0"/>
              <a:buChar char="o"/>
            </a:pPr>
            <a:endParaRPr lang="en-IN" sz="2400" dirty="0" smtClean="0">
              <a:solidFill>
                <a:schemeClr val="accent2"/>
              </a:solidFill>
              <a:latin typeface="Times New Roman" pitchFamily="18" charset="0"/>
              <a:cs typeface="Times New Roman" pitchFamily="18" charset="0"/>
            </a:endParaRPr>
          </a:p>
          <a:p>
            <a:pPr>
              <a:buFont typeface="Courier New" pitchFamily="49" charset="0"/>
              <a:buChar char="o"/>
            </a:pPr>
            <a:r>
              <a:rPr lang="en-IN" sz="2400" dirty="0" smtClean="0">
                <a:solidFill>
                  <a:schemeClr val="accent2"/>
                </a:solidFill>
                <a:latin typeface="Times New Roman" pitchFamily="18" charset="0"/>
                <a:cs typeface="Times New Roman" pitchFamily="18" charset="0"/>
              </a:rPr>
              <a:t>Good marginal sealing properties due to low dimensional changes during setting</a:t>
            </a:r>
          </a:p>
          <a:p>
            <a:pPr>
              <a:buFont typeface="Courier New" pitchFamily="49" charset="0"/>
              <a:buChar char="o"/>
            </a:pPr>
            <a:endParaRPr lang="en-IN" sz="2400" dirty="0" smtClean="0">
              <a:solidFill>
                <a:schemeClr val="accent2"/>
              </a:solidFill>
              <a:latin typeface="Times New Roman" pitchFamily="18" charset="0"/>
              <a:cs typeface="Times New Roman" pitchFamily="18" charset="0"/>
            </a:endParaRPr>
          </a:p>
          <a:p>
            <a:pPr>
              <a:buFont typeface="Courier New" pitchFamily="49" charset="0"/>
              <a:buChar char="o"/>
            </a:pPr>
            <a:r>
              <a:rPr lang="en-IN" sz="2400" dirty="0" smtClean="0">
                <a:solidFill>
                  <a:schemeClr val="accent2"/>
                </a:solidFill>
                <a:latin typeface="Times New Roman" pitchFamily="18" charset="0"/>
                <a:cs typeface="Times New Roman" pitchFamily="18" charset="0"/>
              </a:rPr>
              <a:t>Resists marginal leakage</a:t>
            </a:r>
          </a:p>
          <a:p>
            <a:pPr>
              <a:buFont typeface="Courier New" pitchFamily="49" charset="0"/>
              <a:buChar char="o"/>
            </a:pPr>
            <a:endParaRPr lang="en-IN" sz="2400" dirty="0" smtClean="0">
              <a:solidFill>
                <a:schemeClr val="accent2"/>
              </a:solidFill>
              <a:latin typeface="Times New Roman" pitchFamily="18" charset="0"/>
              <a:cs typeface="Times New Roman" pitchFamily="18" charset="0"/>
            </a:endParaRPr>
          </a:p>
          <a:p>
            <a:pPr>
              <a:buFont typeface="Courier New" pitchFamily="49" charset="0"/>
              <a:buChar char="o"/>
            </a:pPr>
            <a:r>
              <a:rPr lang="en-IN" sz="2400" dirty="0" smtClean="0">
                <a:solidFill>
                  <a:schemeClr val="accent2"/>
                </a:solidFill>
                <a:latin typeface="Times New Roman" pitchFamily="18" charset="0"/>
                <a:cs typeface="Times New Roman" pitchFamily="18" charset="0"/>
              </a:rPr>
              <a:t>Sufficient strength for cementation- only for modified </a:t>
            </a:r>
            <a:r>
              <a:rPr lang="en-IN" sz="2400" dirty="0" err="1" smtClean="0">
                <a:solidFill>
                  <a:schemeClr val="accent2"/>
                </a:solidFill>
                <a:latin typeface="Times New Roman" pitchFamily="18" charset="0"/>
                <a:cs typeface="Times New Roman" pitchFamily="18" charset="0"/>
              </a:rPr>
              <a:t>ZnOE</a:t>
            </a:r>
            <a:r>
              <a:rPr lang="en-IN" sz="2400" dirty="0" smtClean="0">
                <a:solidFill>
                  <a:schemeClr val="accent2"/>
                </a:solidFill>
                <a:latin typeface="Times New Roman" pitchFamily="18" charset="0"/>
                <a:cs typeface="Times New Roman" pitchFamily="18" charset="0"/>
              </a:rPr>
              <a:t> cement</a:t>
            </a:r>
            <a:endParaRPr lang="en-IN" sz="24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85728"/>
            <a:ext cx="7643866" cy="4770537"/>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DISADVANTAGES:</a:t>
            </a:r>
          </a:p>
          <a:p>
            <a:pPr>
              <a:buFont typeface="Courier New" pitchFamily="49" charset="0"/>
              <a:buChar char="o"/>
            </a:pPr>
            <a:endParaRPr lang="en-IN" sz="2400" dirty="0" smtClean="0">
              <a:solidFill>
                <a:schemeClr val="accent2"/>
              </a:solidFill>
              <a:latin typeface="Times New Roman" pitchFamily="18" charset="0"/>
              <a:cs typeface="Times New Roman" pitchFamily="18" charset="0"/>
            </a:endParaRPr>
          </a:p>
          <a:p>
            <a:pPr>
              <a:buFont typeface="Courier New" pitchFamily="49" charset="0"/>
              <a:buChar char="o"/>
            </a:pPr>
            <a:r>
              <a:rPr lang="en-IN" sz="2400" dirty="0" smtClean="0">
                <a:solidFill>
                  <a:schemeClr val="accent2"/>
                </a:solidFill>
                <a:latin typeface="Times New Roman" pitchFamily="18" charset="0"/>
                <a:cs typeface="Times New Roman" pitchFamily="18" charset="0"/>
              </a:rPr>
              <a:t>Low compressive strength of unmodified cement is inadequate for permanent cementation</a:t>
            </a:r>
          </a:p>
          <a:p>
            <a:pPr>
              <a:buFont typeface="Courier New" pitchFamily="49" charset="0"/>
              <a:buChar char="o"/>
            </a:pPr>
            <a:endParaRPr lang="en-IN" sz="2400" dirty="0" smtClean="0">
              <a:solidFill>
                <a:schemeClr val="accent2"/>
              </a:solidFill>
              <a:latin typeface="Times New Roman" pitchFamily="18" charset="0"/>
              <a:cs typeface="Times New Roman" pitchFamily="18" charset="0"/>
            </a:endParaRPr>
          </a:p>
          <a:p>
            <a:pPr>
              <a:buFont typeface="Courier New" pitchFamily="49" charset="0"/>
              <a:buChar char="o"/>
            </a:pPr>
            <a:r>
              <a:rPr lang="en-IN" sz="2400" dirty="0" err="1" smtClean="0">
                <a:solidFill>
                  <a:schemeClr val="accent2"/>
                </a:solidFill>
                <a:latin typeface="Times New Roman" pitchFamily="18" charset="0"/>
                <a:cs typeface="Times New Roman" pitchFamily="18" charset="0"/>
              </a:rPr>
              <a:t>Eugenol</a:t>
            </a:r>
            <a:r>
              <a:rPr lang="en-IN" sz="2400" dirty="0" smtClean="0">
                <a:solidFill>
                  <a:schemeClr val="accent2"/>
                </a:solidFill>
                <a:latin typeface="Times New Roman" pitchFamily="18" charset="0"/>
                <a:cs typeface="Times New Roman" pitchFamily="18" charset="0"/>
              </a:rPr>
              <a:t> is solvent for resins. Hence, contraindicated to use as base for composite resins.</a:t>
            </a:r>
          </a:p>
          <a:p>
            <a:pPr>
              <a:buFont typeface="Courier New" pitchFamily="49" charset="0"/>
              <a:buChar char="o"/>
            </a:pPr>
            <a:endParaRPr lang="en-IN" sz="2400" dirty="0" smtClean="0">
              <a:solidFill>
                <a:schemeClr val="accent2"/>
              </a:solidFill>
              <a:latin typeface="Times New Roman" pitchFamily="18" charset="0"/>
              <a:cs typeface="Times New Roman" pitchFamily="18" charset="0"/>
            </a:endParaRPr>
          </a:p>
          <a:p>
            <a:pPr>
              <a:buFont typeface="Courier New" pitchFamily="49" charset="0"/>
              <a:buChar char="o"/>
            </a:pPr>
            <a:r>
              <a:rPr lang="en-IN" sz="2400" dirty="0" err="1" smtClean="0">
                <a:solidFill>
                  <a:schemeClr val="accent2"/>
                </a:solidFill>
                <a:latin typeface="Times New Roman" pitchFamily="18" charset="0"/>
                <a:cs typeface="Times New Roman" pitchFamily="18" charset="0"/>
              </a:rPr>
              <a:t>Eugenol</a:t>
            </a:r>
            <a:r>
              <a:rPr lang="en-IN" sz="2400" dirty="0" smtClean="0">
                <a:solidFill>
                  <a:schemeClr val="accent2"/>
                </a:solidFill>
                <a:latin typeface="Times New Roman" pitchFamily="18" charset="0"/>
                <a:cs typeface="Times New Roman" pitchFamily="18" charset="0"/>
              </a:rPr>
              <a:t> leaches and may diffuse causing discolouration, if used as base for glass- </a:t>
            </a:r>
            <a:r>
              <a:rPr lang="en-IN" sz="2400" dirty="0" err="1" smtClean="0">
                <a:solidFill>
                  <a:schemeClr val="accent2"/>
                </a:solidFill>
                <a:latin typeface="Times New Roman" pitchFamily="18" charset="0"/>
                <a:cs typeface="Times New Roman" pitchFamily="18" charset="0"/>
              </a:rPr>
              <a:t>ionomer</a:t>
            </a:r>
            <a:r>
              <a:rPr lang="en-IN" sz="2400" dirty="0" smtClean="0">
                <a:solidFill>
                  <a:schemeClr val="accent2"/>
                </a:solidFill>
                <a:latin typeface="Times New Roman" pitchFamily="18" charset="0"/>
                <a:cs typeface="Times New Roman" pitchFamily="18" charset="0"/>
              </a:rPr>
              <a:t> cements.</a:t>
            </a:r>
          </a:p>
          <a:p>
            <a:pPr>
              <a:buFont typeface="Courier New" pitchFamily="49" charset="0"/>
              <a:buChar char="o"/>
            </a:pPr>
            <a:endParaRPr lang="en-IN" sz="2400" dirty="0" smtClean="0">
              <a:solidFill>
                <a:schemeClr val="accent2"/>
              </a:solidFill>
              <a:latin typeface="Times New Roman" pitchFamily="18" charset="0"/>
              <a:cs typeface="Times New Roman" pitchFamily="18" charset="0"/>
            </a:endParaRPr>
          </a:p>
          <a:p>
            <a:pPr>
              <a:buFont typeface="Courier New" pitchFamily="49" charset="0"/>
              <a:buChar char="o"/>
            </a:pPr>
            <a:r>
              <a:rPr lang="en-IN" sz="2400" dirty="0" smtClean="0">
                <a:solidFill>
                  <a:schemeClr val="accent2"/>
                </a:solidFill>
                <a:latin typeface="Times New Roman" pitchFamily="18" charset="0"/>
                <a:cs typeface="Times New Roman" pitchFamily="18" charset="0"/>
              </a:rPr>
              <a:t>Does not chemically bond with dentin, enamel.</a:t>
            </a:r>
            <a:endParaRPr lang="en-IN" sz="24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1043608" y="1417320"/>
            <a:ext cx="6768752"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References:</a:t>
            </a:r>
          </a:p>
          <a:p>
            <a:r>
              <a:rPr lang="en-US" sz="2400" dirty="0">
                <a:latin typeface="Times New Roman" panose="02020603050405020304" pitchFamily="18" charset="0"/>
                <a:cs typeface="Times New Roman" panose="02020603050405020304" pitchFamily="18" charset="0"/>
              </a:rPr>
              <a:t>1. </a:t>
            </a:r>
            <a:r>
              <a:rPr lang="en-US" sz="2400" dirty="0" smtClean="0">
                <a:latin typeface="Times New Roman" panose="02020603050405020304" pitchFamily="18" charset="0"/>
                <a:cs typeface="Times New Roman" panose="02020603050405020304" pitchFamily="18" charset="0"/>
              </a:rPr>
              <a:t>Phillips </a:t>
            </a:r>
            <a:r>
              <a:rPr lang="en-US" sz="2400" dirty="0">
                <a:latin typeface="Times New Roman" panose="02020603050405020304" pitchFamily="18" charset="0"/>
                <a:cs typeface="Times New Roman" panose="02020603050405020304" pitchFamily="18" charset="0"/>
              </a:rPr>
              <a:t>Science of Dental Materials by Kenneth J. </a:t>
            </a:r>
            <a:r>
              <a:rPr lang="en-US" sz="2400" dirty="0" err="1">
                <a:latin typeface="Times New Roman" panose="02020603050405020304" pitchFamily="18" charset="0"/>
                <a:cs typeface="Times New Roman" panose="02020603050405020304" pitchFamily="18" charset="0"/>
              </a:rPr>
              <a:t>Anusavice</a:t>
            </a:r>
            <a:r>
              <a:rPr lang="en-US" sz="2400" dirty="0">
                <a:latin typeface="Times New Roman" panose="02020603050405020304" pitchFamily="18" charset="0"/>
                <a:cs typeface="Times New Roman" panose="02020603050405020304" pitchFamily="18" charset="0"/>
              </a:rPr>
              <a:t> (South Asian edition)</a:t>
            </a:r>
          </a:p>
          <a:p>
            <a:r>
              <a:rPr lang="en-US" sz="2400" dirty="0">
                <a:latin typeface="Times New Roman" panose="02020603050405020304" pitchFamily="18" charset="0"/>
                <a:cs typeface="Times New Roman" panose="02020603050405020304" pitchFamily="18" charset="0"/>
              </a:rPr>
              <a:t>2. Basic Dental Materials by </a:t>
            </a:r>
            <a:r>
              <a:rPr lang="en-US" sz="2400" dirty="0" err="1">
                <a:latin typeface="Times New Roman" panose="02020603050405020304" pitchFamily="18" charset="0"/>
                <a:cs typeface="Times New Roman" panose="02020603050405020304" pitchFamily="18" charset="0"/>
              </a:rPr>
              <a:t>Manappallil</a:t>
            </a:r>
            <a:r>
              <a:rPr lang="en-US" sz="2400" dirty="0">
                <a:latin typeface="Times New Roman" panose="02020603050405020304" pitchFamily="18" charset="0"/>
                <a:cs typeface="Times New Roman" panose="02020603050405020304" pitchFamily="18" charset="0"/>
              </a:rPr>
              <a:t> John J (4 TH EDITION)</a:t>
            </a:r>
          </a:p>
        </p:txBody>
      </p:sp>
    </p:spTree>
    <p:extLst>
      <p:ext uri="{BB962C8B-B14F-4D97-AF65-F5344CB8AC3E}">
        <p14:creationId xmlns:p14="http://schemas.microsoft.com/office/powerpoint/2010/main" val="2062205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90.jpg"/>
          <p:cNvPicPr>
            <a:picLocks noChangeAspect="1"/>
          </p:cNvPicPr>
          <p:nvPr/>
        </p:nvPicPr>
        <p:blipFill>
          <a:blip r:embed="rId2"/>
          <a:stretch>
            <a:fillRect/>
          </a:stretch>
        </p:blipFill>
        <p:spPr>
          <a:xfrm>
            <a:off x="0" y="0"/>
            <a:ext cx="905208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414" y="357166"/>
            <a:ext cx="7572428" cy="5878532"/>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CONTENTS:</a:t>
            </a:r>
          </a:p>
          <a:p>
            <a:pPr>
              <a:buFont typeface="Wingdings" pitchFamily="2" charset="2"/>
              <a:buChar char="Ø"/>
            </a:pPr>
            <a:endParaRPr lang="en-IN" sz="2400" dirty="0" smtClean="0">
              <a:solidFill>
                <a:schemeClr val="accent3"/>
              </a:solidFill>
              <a:latin typeface="Times New Roman" pitchFamily="18" charset="0"/>
              <a:cs typeface="Times New Roman" pitchFamily="18" charset="0"/>
            </a:endParaRPr>
          </a:p>
          <a:p>
            <a:pPr>
              <a:buFont typeface="Wingdings" pitchFamily="2" charset="2"/>
              <a:buChar char="Ø"/>
            </a:pPr>
            <a:r>
              <a:rPr lang="en-IN" sz="2400" dirty="0" smtClean="0">
                <a:solidFill>
                  <a:schemeClr val="accent2"/>
                </a:solidFill>
                <a:latin typeface="Times New Roman" pitchFamily="18" charset="0"/>
                <a:cs typeface="Times New Roman" pitchFamily="18" charset="0"/>
              </a:rPr>
              <a:t>INTRODUCTION</a:t>
            </a:r>
          </a:p>
          <a:p>
            <a:pPr>
              <a:buFont typeface="Wingdings" pitchFamily="2" charset="2"/>
              <a:buChar char="Ø"/>
            </a:pPr>
            <a:endParaRPr lang="en-IN" sz="2400" dirty="0">
              <a:solidFill>
                <a:schemeClr val="accent2"/>
              </a:solidFill>
              <a:latin typeface="Times New Roman" pitchFamily="18" charset="0"/>
              <a:cs typeface="Times New Roman" pitchFamily="18" charset="0"/>
            </a:endParaRPr>
          </a:p>
          <a:p>
            <a:pPr>
              <a:buFont typeface="Wingdings" pitchFamily="2" charset="2"/>
              <a:buChar char="Ø"/>
            </a:pPr>
            <a:r>
              <a:rPr lang="en-IN" sz="2400" dirty="0" smtClean="0">
                <a:solidFill>
                  <a:schemeClr val="accent2"/>
                </a:solidFill>
                <a:latin typeface="Times New Roman" pitchFamily="18" charset="0"/>
                <a:cs typeface="Times New Roman" pitchFamily="18" charset="0"/>
              </a:rPr>
              <a:t>CLASSIFICATION</a:t>
            </a:r>
          </a:p>
          <a:p>
            <a:pPr>
              <a:buFont typeface="Wingdings" pitchFamily="2" charset="2"/>
              <a:buChar char="Ø"/>
            </a:pPr>
            <a:endParaRPr lang="en-IN" sz="2400" dirty="0">
              <a:solidFill>
                <a:schemeClr val="accent2"/>
              </a:solidFill>
              <a:latin typeface="Times New Roman" pitchFamily="18" charset="0"/>
              <a:cs typeface="Times New Roman" pitchFamily="18" charset="0"/>
            </a:endParaRPr>
          </a:p>
          <a:p>
            <a:pPr>
              <a:buFont typeface="Wingdings" pitchFamily="2" charset="2"/>
              <a:buChar char="Ø"/>
            </a:pPr>
            <a:r>
              <a:rPr lang="en-IN" sz="2400" dirty="0" smtClean="0">
                <a:solidFill>
                  <a:schemeClr val="accent2"/>
                </a:solidFill>
                <a:latin typeface="Times New Roman" pitchFamily="18" charset="0"/>
                <a:cs typeface="Times New Roman" pitchFamily="18" charset="0"/>
              </a:rPr>
              <a:t>COMPOSITION</a:t>
            </a:r>
          </a:p>
          <a:p>
            <a:pPr>
              <a:buFont typeface="Wingdings" pitchFamily="2" charset="2"/>
              <a:buChar char="Ø"/>
            </a:pPr>
            <a:endParaRPr lang="en-IN" sz="2400" dirty="0">
              <a:solidFill>
                <a:schemeClr val="accent2"/>
              </a:solidFill>
              <a:latin typeface="Times New Roman" pitchFamily="18" charset="0"/>
              <a:cs typeface="Times New Roman" pitchFamily="18" charset="0"/>
            </a:endParaRPr>
          </a:p>
          <a:p>
            <a:pPr>
              <a:buFont typeface="Wingdings" pitchFamily="2" charset="2"/>
              <a:buChar char="Ø"/>
            </a:pPr>
            <a:r>
              <a:rPr lang="en-IN" sz="2400" dirty="0" smtClean="0">
                <a:solidFill>
                  <a:schemeClr val="accent2"/>
                </a:solidFill>
                <a:latin typeface="Times New Roman" pitchFamily="18" charset="0"/>
                <a:cs typeface="Times New Roman" pitchFamily="18" charset="0"/>
              </a:rPr>
              <a:t>SETTING REACTION</a:t>
            </a:r>
          </a:p>
          <a:p>
            <a:pPr>
              <a:buFont typeface="Wingdings" pitchFamily="2" charset="2"/>
              <a:buChar char="Ø"/>
            </a:pPr>
            <a:endParaRPr lang="en-IN" sz="2400" dirty="0">
              <a:solidFill>
                <a:schemeClr val="accent2"/>
              </a:solidFill>
              <a:latin typeface="Times New Roman" pitchFamily="18" charset="0"/>
              <a:cs typeface="Times New Roman" pitchFamily="18" charset="0"/>
            </a:endParaRPr>
          </a:p>
          <a:p>
            <a:pPr>
              <a:buFont typeface="Wingdings" pitchFamily="2" charset="2"/>
              <a:buChar char="Ø"/>
            </a:pPr>
            <a:r>
              <a:rPr lang="en-IN" sz="2400" dirty="0" smtClean="0">
                <a:solidFill>
                  <a:schemeClr val="accent2"/>
                </a:solidFill>
                <a:latin typeface="Times New Roman" pitchFamily="18" charset="0"/>
                <a:cs typeface="Times New Roman" pitchFamily="18" charset="0"/>
              </a:rPr>
              <a:t>INDICATION</a:t>
            </a:r>
          </a:p>
          <a:p>
            <a:pPr>
              <a:buFont typeface="Wingdings" pitchFamily="2" charset="2"/>
              <a:buChar char="Ø"/>
            </a:pPr>
            <a:endParaRPr lang="en-IN" sz="2400" dirty="0">
              <a:solidFill>
                <a:schemeClr val="accent2"/>
              </a:solidFill>
              <a:latin typeface="Times New Roman" pitchFamily="18" charset="0"/>
              <a:cs typeface="Times New Roman" pitchFamily="18" charset="0"/>
            </a:endParaRPr>
          </a:p>
          <a:p>
            <a:pPr>
              <a:buFont typeface="Wingdings" pitchFamily="2" charset="2"/>
              <a:buChar char="Ø"/>
            </a:pPr>
            <a:r>
              <a:rPr lang="en-IN" sz="2400" dirty="0" smtClean="0">
                <a:solidFill>
                  <a:schemeClr val="accent2"/>
                </a:solidFill>
                <a:latin typeface="Times New Roman" pitchFamily="18" charset="0"/>
                <a:cs typeface="Times New Roman" pitchFamily="18" charset="0"/>
              </a:rPr>
              <a:t>PROPERTIES</a:t>
            </a:r>
          </a:p>
          <a:p>
            <a:pPr>
              <a:buFont typeface="Wingdings" pitchFamily="2" charset="2"/>
              <a:buChar char="Ø"/>
            </a:pPr>
            <a:endParaRPr lang="en-IN" sz="2400" dirty="0">
              <a:solidFill>
                <a:schemeClr val="accent2"/>
              </a:solidFill>
              <a:latin typeface="Times New Roman" pitchFamily="18" charset="0"/>
              <a:cs typeface="Times New Roman" pitchFamily="18" charset="0"/>
            </a:endParaRPr>
          </a:p>
          <a:p>
            <a:pPr>
              <a:buFont typeface="Wingdings" pitchFamily="2" charset="2"/>
              <a:buChar char="Ø"/>
            </a:pPr>
            <a:r>
              <a:rPr lang="en-IN" sz="2400" dirty="0" smtClean="0">
                <a:solidFill>
                  <a:schemeClr val="accent2"/>
                </a:solidFill>
                <a:latin typeface="Times New Roman" pitchFamily="18" charset="0"/>
                <a:cs typeface="Times New Roman" pitchFamily="18" charset="0"/>
              </a:rPr>
              <a:t>MANUPILATION</a:t>
            </a:r>
            <a:endParaRPr lang="en-IN" sz="24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85728"/>
            <a:ext cx="7572428" cy="3785652"/>
          </a:xfrm>
          <a:prstGeom prst="rect">
            <a:avLst/>
          </a:prstGeom>
          <a:noFill/>
        </p:spPr>
        <p:txBody>
          <a:bodyPr wrap="square" rtlCol="0">
            <a:spAutoFit/>
          </a:bodyPr>
          <a:lstStyle/>
          <a:p>
            <a:pPr>
              <a:buFont typeface="Wingdings" pitchFamily="2" charset="2"/>
              <a:buChar char="Ø"/>
            </a:pPr>
            <a:endParaRPr lang="en-IN" sz="2400" dirty="0" smtClean="0">
              <a:solidFill>
                <a:schemeClr val="accent3"/>
              </a:solidFill>
              <a:latin typeface="Times New Roman" pitchFamily="18" charset="0"/>
              <a:cs typeface="Times New Roman" pitchFamily="18" charset="0"/>
            </a:endParaRPr>
          </a:p>
          <a:p>
            <a:pPr>
              <a:buFont typeface="Wingdings" pitchFamily="2" charset="2"/>
              <a:buChar char="Ø"/>
            </a:pPr>
            <a:r>
              <a:rPr lang="en-IN" sz="2400" dirty="0" smtClean="0">
                <a:solidFill>
                  <a:schemeClr val="accent2"/>
                </a:solidFill>
                <a:latin typeface="Times New Roman" pitchFamily="18" charset="0"/>
                <a:cs typeface="Times New Roman" pitchFamily="18" charset="0"/>
              </a:rPr>
              <a:t>MODIFICATIONS</a:t>
            </a:r>
          </a:p>
          <a:p>
            <a:pPr>
              <a:buFont typeface="Wingdings" pitchFamily="2" charset="2"/>
              <a:buChar char="Ø"/>
            </a:pPr>
            <a:endParaRPr lang="en-IN" sz="2400" dirty="0">
              <a:solidFill>
                <a:schemeClr val="accent2"/>
              </a:solidFill>
              <a:latin typeface="Times New Roman" pitchFamily="18" charset="0"/>
              <a:cs typeface="Times New Roman" pitchFamily="18" charset="0"/>
            </a:endParaRPr>
          </a:p>
          <a:p>
            <a:pPr>
              <a:buFont typeface="Wingdings" pitchFamily="2" charset="2"/>
              <a:buChar char="Ø"/>
            </a:pPr>
            <a:r>
              <a:rPr lang="en-IN" sz="2400" dirty="0" smtClean="0">
                <a:solidFill>
                  <a:schemeClr val="accent2"/>
                </a:solidFill>
                <a:latin typeface="Times New Roman" pitchFamily="18" charset="0"/>
                <a:cs typeface="Times New Roman" pitchFamily="18" charset="0"/>
              </a:rPr>
              <a:t>CONTRAINDICATED</a:t>
            </a:r>
          </a:p>
          <a:p>
            <a:pPr>
              <a:buFont typeface="Wingdings" pitchFamily="2" charset="2"/>
              <a:buChar char="Ø"/>
            </a:pPr>
            <a:endParaRPr lang="en-IN" sz="2400" dirty="0">
              <a:solidFill>
                <a:schemeClr val="accent2"/>
              </a:solidFill>
              <a:latin typeface="Times New Roman" pitchFamily="18" charset="0"/>
              <a:cs typeface="Times New Roman" pitchFamily="18" charset="0"/>
            </a:endParaRPr>
          </a:p>
          <a:p>
            <a:pPr>
              <a:buFont typeface="Wingdings" pitchFamily="2" charset="2"/>
              <a:buChar char="Ø"/>
            </a:pPr>
            <a:r>
              <a:rPr lang="en-IN" sz="2400" dirty="0" smtClean="0">
                <a:solidFill>
                  <a:schemeClr val="accent2"/>
                </a:solidFill>
                <a:latin typeface="Times New Roman" pitchFamily="18" charset="0"/>
                <a:cs typeface="Times New Roman" pitchFamily="18" charset="0"/>
              </a:rPr>
              <a:t>ADVANTAGES</a:t>
            </a:r>
          </a:p>
          <a:p>
            <a:pPr>
              <a:buFont typeface="Wingdings" pitchFamily="2" charset="2"/>
              <a:buChar char="Ø"/>
            </a:pPr>
            <a:endParaRPr lang="en-IN" sz="2400" dirty="0">
              <a:solidFill>
                <a:schemeClr val="accent2"/>
              </a:solidFill>
              <a:latin typeface="Times New Roman" pitchFamily="18" charset="0"/>
              <a:cs typeface="Times New Roman" pitchFamily="18" charset="0"/>
            </a:endParaRPr>
          </a:p>
          <a:p>
            <a:pPr>
              <a:buFont typeface="Wingdings" pitchFamily="2" charset="2"/>
              <a:buChar char="Ø"/>
            </a:pPr>
            <a:r>
              <a:rPr lang="en-IN" sz="2400" dirty="0" smtClean="0">
                <a:solidFill>
                  <a:schemeClr val="accent2"/>
                </a:solidFill>
                <a:latin typeface="Times New Roman" pitchFamily="18" charset="0"/>
                <a:cs typeface="Times New Roman" pitchFamily="18" charset="0"/>
              </a:rPr>
              <a:t>DISADVANTAGES</a:t>
            </a:r>
          </a:p>
          <a:p>
            <a:pPr>
              <a:buFont typeface="Wingdings" pitchFamily="2" charset="2"/>
              <a:buChar char="Ø"/>
            </a:pPr>
            <a:endParaRPr lang="en-IN" sz="2400" dirty="0">
              <a:solidFill>
                <a:schemeClr val="accent2"/>
              </a:solidFill>
              <a:latin typeface="Times New Roman" pitchFamily="18" charset="0"/>
              <a:cs typeface="Times New Roman" pitchFamily="18" charset="0"/>
            </a:endParaRPr>
          </a:p>
          <a:p>
            <a:endParaRPr lang="en-IN" sz="24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76" y="285728"/>
            <a:ext cx="7786742" cy="2923877"/>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INTRODUCTION</a:t>
            </a:r>
          </a:p>
          <a:p>
            <a:endParaRPr lang="en-IN" sz="2400" dirty="0">
              <a:solidFill>
                <a:schemeClr val="accent2"/>
              </a:solidFill>
              <a:latin typeface="Times New Roman" pitchFamily="18" charset="0"/>
              <a:cs typeface="Times New Roman" pitchFamily="18" charset="0"/>
            </a:endParaRPr>
          </a:p>
          <a:p>
            <a:pPr>
              <a:buFont typeface="Arial" pitchFamily="34" charset="0"/>
              <a:buChar char="•"/>
            </a:pPr>
            <a:r>
              <a:rPr lang="en-IN" sz="2400" dirty="0" smtClean="0">
                <a:solidFill>
                  <a:schemeClr val="accent2"/>
                </a:solidFill>
                <a:latin typeface="Times New Roman" pitchFamily="18" charset="0"/>
                <a:cs typeface="Times New Roman" pitchFamily="18" charset="0"/>
              </a:rPr>
              <a:t>Zinc Oxide Eugenol have been used extensively in dentistry since the 1890’s. </a:t>
            </a:r>
          </a:p>
          <a:p>
            <a:pPr>
              <a:buFont typeface="Arial" pitchFamily="34" charset="0"/>
              <a:buChar char="•"/>
            </a:pPr>
            <a:endParaRPr lang="en-IN" sz="2400" dirty="0">
              <a:solidFill>
                <a:schemeClr val="accent2"/>
              </a:solidFill>
              <a:latin typeface="Times New Roman" pitchFamily="18" charset="0"/>
              <a:cs typeface="Times New Roman" pitchFamily="18" charset="0"/>
            </a:endParaRPr>
          </a:p>
          <a:p>
            <a:pPr>
              <a:buFont typeface="Arial" pitchFamily="34" charset="0"/>
              <a:buChar char="•"/>
            </a:pPr>
            <a:r>
              <a:rPr lang="en-IN" sz="2400" dirty="0" smtClean="0">
                <a:solidFill>
                  <a:schemeClr val="accent2"/>
                </a:solidFill>
                <a:latin typeface="Times New Roman" pitchFamily="18" charset="0"/>
                <a:cs typeface="Times New Roman" pitchFamily="18" charset="0"/>
              </a:rPr>
              <a:t>Though other cements are also used for temporization, but zinc oxide eugenol cement is used most commonly because :</a:t>
            </a:r>
            <a:endParaRPr lang="en-IN" sz="2400" dirty="0">
              <a:solidFill>
                <a:schemeClr val="accent2"/>
              </a:solidFill>
              <a:latin typeface="Times New Roman" pitchFamily="18" charset="0"/>
              <a:cs typeface="Times New Roman" pitchFamily="18" charset="0"/>
            </a:endParaRPr>
          </a:p>
        </p:txBody>
      </p:sp>
      <p:sp>
        <p:nvSpPr>
          <p:cNvPr id="5" name="Pentagon 4"/>
          <p:cNvSpPr/>
          <p:nvPr/>
        </p:nvSpPr>
        <p:spPr>
          <a:xfrm>
            <a:off x="1000100" y="3571876"/>
            <a:ext cx="7858148" cy="642942"/>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dirty="0" smtClean="0">
                <a:solidFill>
                  <a:schemeClr val="accent3"/>
                </a:solidFill>
                <a:latin typeface="Times New Roman" pitchFamily="18" charset="0"/>
                <a:cs typeface="Times New Roman" pitchFamily="18" charset="0"/>
              </a:rPr>
              <a:t>These cements are much less irritant to the pulp</a:t>
            </a:r>
            <a:endParaRPr lang="en-IN" sz="2400" dirty="0">
              <a:solidFill>
                <a:schemeClr val="accent3"/>
              </a:solidFill>
              <a:latin typeface="Times New Roman" pitchFamily="18" charset="0"/>
              <a:cs typeface="Times New Roman" pitchFamily="18" charset="0"/>
            </a:endParaRPr>
          </a:p>
        </p:txBody>
      </p:sp>
      <p:sp>
        <p:nvSpPr>
          <p:cNvPr id="7" name="Pentagon 6"/>
          <p:cNvSpPr/>
          <p:nvPr/>
        </p:nvSpPr>
        <p:spPr>
          <a:xfrm>
            <a:off x="1000100" y="4869160"/>
            <a:ext cx="7786742" cy="642942"/>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dirty="0" smtClean="0">
                <a:solidFill>
                  <a:schemeClr val="accent3"/>
                </a:solidFill>
                <a:latin typeface="Times New Roman" pitchFamily="18" charset="0"/>
                <a:cs typeface="Times New Roman" pitchFamily="18" charset="0"/>
              </a:rPr>
              <a:t>These cements produce better marginal seal</a:t>
            </a:r>
            <a:endParaRPr lang="en-IN" sz="2400" dirty="0">
              <a:solidFill>
                <a:schemeClr val="accent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428860" y="2500306"/>
            <a:ext cx="5429288" cy="292895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4" name="TextBox 3"/>
          <p:cNvSpPr txBox="1"/>
          <p:nvPr/>
        </p:nvSpPr>
        <p:spPr>
          <a:xfrm>
            <a:off x="1285820" y="285728"/>
            <a:ext cx="7858180" cy="5286412"/>
          </a:xfrm>
          <a:prstGeom prst="rect">
            <a:avLst/>
          </a:prstGeom>
          <a:noFill/>
          <a:effectLst>
            <a:glow rad="139700">
              <a:schemeClr val="accent2">
                <a:satMod val="175000"/>
                <a:alpha val="40000"/>
              </a:schemeClr>
            </a:glow>
          </a:effectLst>
          <a:scene3d>
            <a:camera prst="orthographicFront"/>
            <a:lightRig rig="threePt" dir="t"/>
          </a:scene3d>
          <a:sp3d>
            <a:bevelT/>
          </a:sp3d>
        </p:spPr>
        <p:txBody>
          <a:bodyPr wrap="square" rtlCol="0">
            <a:spAutoFit/>
          </a:bodyPr>
          <a:lstStyle/>
          <a:p>
            <a:pPr algn="ctr"/>
            <a:r>
              <a:rPr lang="en-IN" sz="4000" b="1" u="sng" dirty="0" smtClean="0">
                <a:solidFill>
                  <a:schemeClr val="accent3"/>
                </a:solidFill>
                <a:latin typeface="Curlz MT" pitchFamily="82" charset="0"/>
              </a:rPr>
              <a:t>CLASSIFICATION</a:t>
            </a:r>
          </a:p>
          <a:p>
            <a:endParaRPr lang="en-IN" sz="2400" dirty="0" smtClean="0">
              <a:solidFill>
                <a:schemeClr val="accent2"/>
              </a:solidFill>
              <a:latin typeface="Times New Roman" pitchFamily="18" charset="0"/>
              <a:cs typeface="Times New Roman" pitchFamily="18" charset="0"/>
            </a:endParaRPr>
          </a:p>
          <a:p>
            <a:r>
              <a:rPr lang="en-IN" sz="2400" b="1" dirty="0" smtClean="0">
                <a:solidFill>
                  <a:schemeClr val="accent2"/>
                </a:solidFill>
                <a:latin typeface="Times New Roman" pitchFamily="18" charset="0"/>
                <a:cs typeface="Times New Roman" pitchFamily="18" charset="0"/>
              </a:rPr>
              <a:t>According to ADA specification No 30, they are classified into 4 types according to their uses.</a:t>
            </a:r>
          </a:p>
          <a:p>
            <a:endParaRPr lang="en-IN" sz="2400" dirty="0" smtClean="0">
              <a:solidFill>
                <a:schemeClr val="accent2"/>
              </a:solidFill>
              <a:latin typeface="Times New Roman" pitchFamily="18" charset="0"/>
              <a:cs typeface="Times New Roman" pitchFamily="18" charset="0"/>
            </a:endParaRPr>
          </a:p>
          <a:p>
            <a:pPr algn="ctr">
              <a:buFont typeface="Wingdings" pitchFamily="2" charset="2"/>
              <a:buChar char="v"/>
            </a:pPr>
            <a:endParaRPr lang="en-IN" sz="2400" dirty="0" smtClean="0">
              <a:solidFill>
                <a:schemeClr val="accent3"/>
              </a:solidFill>
              <a:latin typeface="Times New Roman" pitchFamily="18" charset="0"/>
              <a:cs typeface="Times New Roman" pitchFamily="18" charset="0"/>
            </a:endParaRPr>
          </a:p>
          <a:p>
            <a:pPr algn="ctr">
              <a:buFont typeface="Wingdings" pitchFamily="2" charset="2"/>
              <a:buChar char="v"/>
            </a:pPr>
            <a:r>
              <a:rPr lang="en-IN" sz="2400" dirty="0" smtClean="0">
                <a:solidFill>
                  <a:schemeClr val="accent3"/>
                </a:solidFill>
                <a:latin typeface="Times New Roman" pitchFamily="18" charset="0"/>
                <a:cs typeface="Times New Roman" pitchFamily="18" charset="0"/>
              </a:rPr>
              <a:t>Type I : Temporary cementation</a:t>
            </a:r>
          </a:p>
          <a:p>
            <a:pPr algn="ctr">
              <a:buFont typeface="Wingdings" pitchFamily="2" charset="2"/>
              <a:buChar char="v"/>
            </a:pPr>
            <a:endParaRPr lang="en-IN" sz="2400" dirty="0" smtClean="0">
              <a:solidFill>
                <a:schemeClr val="accent3"/>
              </a:solidFill>
              <a:latin typeface="Times New Roman" pitchFamily="18" charset="0"/>
              <a:cs typeface="Times New Roman" pitchFamily="18" charset="0"/>
            </a:endParaRPr>
          </a:p>
          <a:p>
            <a:pPr algn="ctr">
              <a:buFont typeface="Wingdings" pitchFamily="2" charset="2"/>
              <a:buChar char="v"/>
            </a:pPr>
            <a:r>
              <a:rPr lang="en-IN" sz="2400" dirty="0" smtClean="0">
                <a:solidFill>
                  <a:schemeClr val="accent3"/>
                </a:solidFill>
                <a:latin typeface="Times New Roman" pitchFamily="18" charset="0"/>
                <a:cs typeface="Times New Roman" pitchFamily="18" charset="0"/>
              </a:rPr>
              <a:t>Type II : Permanent cementation</a:t>
            </a:r>
          </a:p>
          <a:p>
            <a:pPr algn="ctr">
              <a:buFont typeface="Wingdings" pitchFamily="2" charset="2"/>
              <a:buChar char="v"/>
            </a:pPr>
            <a:endParaRPr lang="en-IN" sz="2400" dirty="0" smtClean="0">
              <a:solidFill>
                <a:schemeClr val="accent3"/>
              </a:solidFill>
              <a:latin typeface="Times New Roman" pitchFamily="18" charset="0"/>
              <a:cs typeface="Times New Roman" pitchFamily="18" charset="0"/>
            </a:endParaRPr>
          </a:p>
          <a:p>
            <a:pPr algn="ctr">
              <a:buFont typeface="Wingdings" pitchFamily="2" charset="2"/>
              <a:buChar char="v"/>
            </a:pPr>
            <a:r>
              <a:rPr lang="en-IN" sz="2400" dirty="0" smtClean="0">
                <a:solidFill>
                  <a:schemeClr val="accent3"/>
                </a:solidFill>
                <a:latin typeface="Times New Roman" pitchFamily="18" charset="0"/>
                <a:cs typeface="Times New Roman" pitchFamily="18" charset="0"/>
              </a:rPr>
              <a:t>Type III : Temporary restoration</a:t>
            </a:r>
          </a:p>
          <a:p>
            <a:pPr algn="ctr">
              <a:buFont typeface="Wingdings" pitchFamily="2" charset="2"/>
              <a:buChar char="v"/>
            </a:pPr>
            <a:endParaRPr lang="en-IN" sz="2400" dirty="0" smtClean="0">
              <a:solidFill>
                <a:schemeClr val="accent3"/>
              </a:solidFill>
              <a:latin typeface="Times New Roman" pitchFamily="18" charset="0"/>
              <a:cs typeface="Times New Roman" pitchFamily="18" charset="0"/>
            </a:endParaRPr>
          </a:p>
          <a:p>
            <a:pPr algn="ctr">
              <a:buFont typeface="Wingdings" pitchFamily="2" charset="2"/>
              <a:buChar char="v"/>
            </a:pPr>
            <a:r>
              <a:rPr lang="en-IN" sz="2400" dirty="0" smtClean="0">
                <a:solidFill>
                  <a:schemeClr val="accent3"/>
                </a:solidFill>
                <a:latin typeface="Times New Roman" pitchFamily="18" charset="0"/>
                <a:cs typeface="Times New Roman" pitchFamily="18" charset="0"/>
              </a:rPr>
              <a:t>Type IV : Cavity lining</a:t>
            </a:r>
            <a:endParaRPr lang="en-IN" sz="2400" dirty="0">
              <a:solidFill>
                <a:schemeClr val="accent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285728"/>
            <a:ext cx="7715304" cy="1446550"/>
          </a:xfrm>
          <a:prstGeom prst="rect">
            <a:avLst/>
          </a:prstGeom>
          <a:noFill/>
        </p:spPr>
        <p:txBody>
          <a:bodyPr wrap="square" rtlCol="0">
            <a:spAutoFit/>
          </a:bodyPr>
          <a:lstStyle/>
          <a:p>
            <a:pPr algn="ctr"/>
            <a:r>
              <a:rPr lang="en-IN" sz="4000" b="1" u="sng" dirty="0" smtClean="0">
                <a:solidFill>
                  <a:schemeClr val="accent3"/>
                </a:solidFill>
                <a:latin typeface="Curlz MT" pitchFamily="82" charset="0"/>
                <a:cs typeface="Times New Roman" pitchFamily="18" charset="0"/>
              </a:rPr>
              <a:t>COMPOSITION</a:t>
            </a:r>
          </a:p>
          <a:p>
            <a:endParaRPr lang="en-IN" sz="2400" b="1" dirty="0" smtClean="0">
              <a:solidFill>
                <a:schemeClr val="accent2"/>
              </a:solidFill>
              <a:latin typeface="Times New Roman" pitchFamily="18" charset="0"/>
              <a:cs typeface="Times New Roman" pitchFamily="18" charset="0"/>
            </a:endParaRPr>
          </a:p>
          <a:p>
            <a:r>
              <a:rPr lang="en-IN" sz="2400" b="1" dirty="0" smtClean="0">
                <a:solidFill>
                  <a:schemeClr val="accent2"/>
                </a:solidFill>
                <a:latin typeface="Times New Roman" pitchFamily="18" charset="0"/>
                <a:cs typeface="Times New Roman" pitchFamily="18" charset="0"/>
              </a:rPr>
              <a:t>                </a:t>
            </a:r>
            <a:r>
              <a:rPr lang="en-IN" sz="2400" b="1" u="sng" dirty="0" smtClean="0">
                <a:solidFill>
                  <a:schemeClr val="accent2"/>
                </a:solidFill>
                <a:latin typeface="Times New Roman" pitchFamily="18" charset="0"/>
                <a:cs typeface="Times New Roman" pitchFamily="18" charset="0"/>
              </a:rPr>
              <a:t>Composition of unmodified </a:t>
            </a:r>
            <a:r>
              <a:rPr lang="en-IN" sz="2400" b="1" u="sng" dirty="0" err="1" smtClean="0">
                <a:solidFill>
                  <a:schemeClr val="accent2"/>
                </a:solidFill>
                <a:latin typeface="Times New Roman" pitchFamily="18" charset="0"/>
                <a:cs typeface="Times New Roman" pitchFamily="18" charset="0"/>
              </a:rPr>
              <a:t>ZnOE</a:t>
            </a:r>
            <a:r>
              <a:rPr lang="en-IN" sz="2400" b="1" u="sng" dirty="0" smtClean="0">
                <a:solidFill>
                  <a:schemeClr val="accent2"/>
                </a:solidFill>
                <a:latin typeface="Times New Roman" pitchFamily="18" charset="0"/>
                <a:cs typeface="Times New Roman" pitchFamily="18" charset="0"/>
              </a:rPr>
              <a:t> cement</a:t>
            </a:r>
            <a:endParaRPr lang="en-IN" sz="2400" b="1" u="sng" dirty="0">
              <a:solidFill>
                <a:schemeClr val="accent2"/>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357290" y="1928798"/>
          <a:ext cx="7429553" cy="457203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48170"/>
                <a:gridCol w="1861795"/>
                <a:gridCol w="3319588"/>
              </a:tblGrid>
              <a:tr h="508004">
                <a:tc>
                  <a:txBody>
                    <a:bodyPr/>
                    <a:lstStyle/>
                    <a:p>
                      <a:r>
                        <a:rPr lang="en-IN" sz="2400" dirty="0" smtClean="0">
                          <a:solidFill>
                            <a:schemeClr val="accent3"/>
                          </a:solidFill>
                          <a:latin typeface="Times New Roman" pitchFamily="18" charset="0"/>
                          <a:cs typeface="Times New Roman" pitchFamily="18" charset="0"/>
                        </a:rPr>
                        <a:t>Ingredients</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Weight %</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    Functions</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r>
              <a:tr h="508004">
                <a:tc>
                  <a:txBody>
                    <a:bodyPr/>
                    <a:lstStyle/>
                    <a:p>
                      <a:r>
                        <a:rPr lang="en-IN" sz="2400" b="1" dirty="0" smtClean="0">
                          <a:solidFill>
                            <a:schemeClr val="accent3"/>
                          </a:solidFill>
                          <a:latin typeface="Times New Roman" pitchFamily="18" charset="0"/>
                          <a:cs typeface="Times New Roman" pitchFamily="18" charset="0"/>
                        </a:rPr>
                        <a:t>Powder:-</a:t>
                      </a:r>
                      <a:endParaRPr lang="en-IN" sz="2400" b="1"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endParaRPr lang="en-IN" sz="240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endParaRPr lang="en-IN" sz="2400">
                        <a:solidFill>
                          <a:schemeClr val="accent3"/>
                        </a:solidFill>
                        <a:latin typeface="Times New Roman" pitchFamily="18" charset="0"/>
                        <a:cs typeface="Times New Roman" pitchFamily="18" charset="0"/>
                      </a:endParaRPr>
                    </a:p>
                  </a:txBody>
                  <a:tcPr>
                    <a:blipFill>
                      <a:blip r:embed="rId2"/>
                      <a:tile tx="0" ty="0" sx="100000" sy="100000" flip="none" algn="tl"/>
                    </a:blipFill>
                  </a:tcPr>
                </a:tc>
              </a:tr>
              <a:tr h="508004">
                <a:tc>
                  <a:txBody>
                    <a:bodyPr/>
                    <a:lstStyle/>
                    <a:p>
                      <a:r>
                        <a:rPr lang="en-IN" sz="2400" dirty="0" smtClean="0">
                          <a:solidFill>
                            <a:schemeClr val="accent3"/>
                          </a:solidFill>
                          <a:latin typeface="Times New Roman" pitchFamily="18" charset="0"/>
                          <a:cs typeface="Times New Roman" pitchFamily="18" charset="0"/>
                        </a:rPr>
                        <a:t>Zinc oxide</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    69%</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Reactive ingredients</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r>
              <a:tr h="508004">
                <a:tc>
                  <a:txBody>
                    <a:bodyPr/>
                    <a:lstStyle/>
                    <a:p>
                      <a:r>
                        <a:rPr lang="en-IN" sz="2400" dirty="0" smtClean="0">
                          <a:solidFill>
                            <a:schemeClr val="accent3"/>
                          </a:solidFill>
                          <a:latin typeface="Times New Roman" pitchFamily="18" charset="0"/>
                          <a:cs typeface="Times New Roman" pitchFamily="18" charset="0"/>
                        </a:rPr>
                        <a:t>White</a:t>
                      </a:r>
                      <a:r>
                        <a:rPr lang="en-IN" sz="2400" baseline="0" dirty="0" smtClean="0">
                          <a:solidFill>
                            <a:schemeClr val="accent3"/>
                          </a:solidFill>
                          <a:latin typeface="Times New Roman" pitchFamily="18" charset="0"/>
                          <a:cs typeface="Times New Roman" pitchFamily="18" charset="0"/>
                        </a:rPr>
                        <a:t> rosin</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    29.3%</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Reduces the brittleness</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r>
              <a:tr h="508004">
                <a:tc>
                  <a:txBody>
                    <a:bodyPr/>
                    <a:lstStyle/>
                    <a:p>
                      <a:r>
                        <a:rPr lang="en-IN" sz="2400" dirty="0" smtClean="0">
                          <a:solidFill>
                            <a:schemeClr val="accent3"/>
                          </a:solidFill>
                          <a:latin typeface="Times New Roman" pitchFamily="18" charset="0"/>
                          <a:cs typeface="Times New Roman" pitchFamily="18" charset="0"/>
                        </a:rPr>
                        <a:t>Zn </a:t>
                      </a:r>
                      <a:r>
                        <a:rPr lang="en-IN" sz="2400" dirty="0" err="1" smtClean="0">
                          <a:solidFill>
                            <a:schemeClr val="accent3"/>
                          </a:solidFill>
                          <a:latin typeface="Times New Roman" pitchFamily="18" charset="0"/>
                          <a:cs typeface="Times New Roman" pitchFamily="18" charset="0"/>
                        </a:rPr>
                        <a:t>Stearate</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    1%</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Plasticizer</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r>
              <a:tr h="508004">
                <a:tc>
                  <a:txBody>
                    <a:bodyPr/>
                    <a:lstStyle/>
                    <a:p>
                      <a:r>
                        <a:rPr lang="en-IN" sz="2400" dirty="0" smtClean="0">
                          <a:solidFill>
                            <a:schemeClr val="accent3"/>
                          </a:solidFill>
                          <a:latin typeface="Times New Roman" pitchFamily="18" charset="0"/>
                          <a:cs typeface="Times New Roman" pitchFamily="18" charset="0"/>
                        </a:rPr>
                        <a:t>Zn Acetate</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    0.7%</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Accelerator</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r>
              <a:tr h="508004">
                <a:tc>
                  <a:txBody>
                    <a:bodyPr/>
                    <a:lstStyle/>
                    <a:p>
                      <a:r>
                        <a:rPr lang="en-IN" sz="2400" b="1" dirty="0" smtClean="0">
                          <a:solidFill>
                            <a:schemeClr val="accent3"/>
                          </a:solidFill>
                          <a:latin typeface="Times New Roman" pitchFamily="18" charset="0"/>
                          <a:cs typeface="Times New Roman" pitchFamily="18" charset="0"/>
                        </a:rPr>
                        <a:t>Liquid:-</a:t>
                      </a:r>
                      <a:endParaRPr lang="en-IN" sz="2400" b="1"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r>
              <a:tr h="508004">
                <a:tc>
                  <a:txBody>
                    <a:bodyPr/>
                    <a:lstStyle/>
                    <a:p>
                      <a:r>
                        <a:rPr lang="en-IN" sz="2400" dirty="0" smtClean="0">
                          <a:solidFill>
                            <a:schemeClr val="accent3"/>
                          </a:solidFill>
                          <a:latin typeface="Times New Roman" pitchFamily="18" charset="0"/>
                          <a:cs typeface="Times New Roman" pitchFamily="18" charset="0"/>
                        </a:rPr>
                        <a:t>Eugenol</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    85%</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Reactor</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r>
              <a:tr h="508004">
                <a:tc>
                  <a:txBody>
                    <a:bodyPr/>
                    <a:lstStyle/>
                    <a:p>
                      <a:r>
                        <a:rPr lang="en-IN" sz="2400" dirty="0" smtClean="0">
                          <a:solidFill>
                            <a:schemeClr val="accent3"/>
                          </a:solidFill>
                          <a:latin typeface="Times New Roman" pitchFamily="18" charset="0"/>
                          <a:cs typeface="Times New Roman" pitchFamily="18" charset="0"/>
                        </a:rPr>
                        <a:t>Olive</a:t>
                      </a:r>
                      <a:r>
                        <a:rPr lang="en-IN" sz="2400" baseline="0" dirty="0" smtClean="0">
                          <a:solidFill>
                            <a:schemeClr val="accent3"/>
                          </a:solidFill>
                          <a:latin typeface="Times New Roman" pitchFamily="18" charset="0"/>
                          <a:cs typeface="Times New Roman" pitchFamily="18" charset="0"/>
                        </a:rPr>
                        <a:t> oil</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    15%</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en-IN" sz="2400" dirty="0" smtClean="0">
                          <a:solidFill>
                            <a:schemeClr val="accent3"/>
                          </a:solidFill>
                          <a:latin typeface="Times New Roman" pitchFamily="18" charset="0"/>
                          <a:cs typeface="Times New Roman" pitchFamily="18" charset="0"/>
                        </a:rPr>
                        <a:t>Plasticizer</a:t>
                      </a:r>
                      <a:endParaRPr lang="en-IN" sz="2400" dirty="0">
                        <a:solidFill>
                          <a:schemeClr val="accent3"/>
                        </a:solidFill>
                        <a:latin typeface="Times New Roman" pitchFamily="18" charset="0"/>
                        <a:cs typeface="Times New Roman" pitchFamily="18" charset="0"/>
                      </a:endParaRPr>
                    </a:p>
                  </a:txBody>
                  <a:tcPr>
                    <a:blipFill>
                      <a:blip r:embed="rId2"/>
                      <a:tile tx="0" ty="0" sx="100000" sy="100000" flip="none" algn="tl"/>
                    </a:blip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14290"/>
            <a:ext cx="7715304" cy="6001643"/>
          </a:xfrm>
          <a:prstGeom prst="rect">
            <a:avLst/>
          </a:prstGeom>
          <a:noFill/>
        </p:spPr>
        <p:txBody>
          <a:bodyPr wrap="square" rtlCol="0">
            <a:spAutoFit/>
          </a:bodyPr>
          <a:lstStyle/>
          <a:p>
            <a:pPr algn="ctr"/>
            <a:r>
              <a:rPr lang="en-IN" sz="4000" b="1" u="sng" dirty="0" smtClean="0">
                <a:solidFill>
                  <a:schemeClr val="accent3"/>
                </a:solidFill>
                <a:latin typeface="Curlz MT" pitchFamily="82" charset="0"/>
              </a:rPr>
              <a:t>SETTING REACTION</a:t>
            </a:r>
          </a:p>
          <a:p>
            <a:endParaRPr lang="en-IN" sz="2400" dirty="0" smtClean="0">
              <a:solidFill>
                <a:schemeClr val="accent2"/>
              </a:solidFill>
              <a:latin typeface="Times New Roman" pitchFamily="18" charset="0"/>
              <a:cs typeface="Times New Roman" pitchFamily="18" charset="0"/>
            </a:endParaRPr>
          </a:p>
          <a:p>
            <a:r>
              <a:rPr lang="en-IN" sz="2400" dirty="0" smtClean="0">
                <a:solidFill>
                  <a:schemeClr val="accent2"/>
                </a:solidFill>
                <a:latin typeface="Times New Roman" pitchFamily="18" charset="0"/>
                <a:cs typeface="Times New Roman" pitchFamily="18" charset="0"/>
              </a:rPr>
              <a:t>When the powder is mixed with the eugenol liquid following chemical reactions takes place, in presence of moisture.</a:t>
            </a:r>
          </a:p>
          <a:p>
            <a:endParaRPr lang="en-IN" sz="2400" dirty="0" smtClean="0">
              <a:solidFill>
                <a:schemeClr val="accent2"/>
              </a:solidFill>
              <a:latin typeface="Times New Roman" pitchFamily="18" charset="0"/>
              <a:cs typeface="Times New Roman" pitchFamily="18" charset="0"/>
            </a:endParaRPr>
          </a:p>
          <a:p>
            <a:pPr marL="457200" indent="-457200">
              <a:buFont typeface="+mj-lt"/>
              <a:buAutoNum type="arabicPeriod"/>
            </a:pPr>
            <a:r>
              <a:rPr lang="en-US" sz="2400" b="1" dirty="0" smtClean="0">
                <a:solidFill>
                  <a:schemeClr val="accent2"/>
                </a:solidFill>
                <a:latin typeface="Times New Roman" pitchFamily="18" charset="0"/>
                <a:cs typeface="Times New Roman" pitchFamily="18" charset="0"/>
              </a:rPr>
              <a:t>ZnO + </a:t>
            </a:r>
            <a:r>
              <a:rPr lang="en-US" sz="2800" b="1" dirty="0" smtClean="0">
                <a:solidFill>
                  <a:srgbClr val="FF0000"/>
                </a:solidFill>
                <a:latin typeface="Times New Roman" pitchFamily="18" charset="0"/>
                <a:cs typeface="Times New Roman" pitchFamily="18" charset="0"/>
              </a:rPr>
              <a:t>H2O</a:t>
            </a:r>
            <a:r>
              <a:rPr lang="en-US" sz="2400" b="1" dirty="0" smtClean="0">
                <a:solidFill>
                  <a:schemeClr val="accent2"/>
                </a:solidFill>
                <a:latin typeface="Times New Roman" pitchFamily="18" charset="0"/>
                <a:cs typeface="Times New Roman" pitchFamily="18" charset="0"/>
              </a:rPr>
              <a:t>                   Zn(OH)2</a:t>
            </a:r>
          </a:p>
          <a:p>
            <a:pPr marL="457200" indent="-457200">
              <a:buFont typeface="+mj-lt"/>
              <a:buAutoNum type="arabicPeriod"/>
            </a:pPr>
            <a:endParaRPr lang="en-US" sz="2400" b="1" dirty="0" smtClean="0">
              <a:solidFill>
                <a:schemeClr val="accent2"/>
              </a:solidFill>
              <a:latin typeface="Times New Roman" pitchFamily="18" charset="0"/>
              <a:cs typeface="Times New Roman" pitchFamily="18" charset="0"/>
            </a:endParaRPr>
          </a:p>
          <a:p>
            <a:pPr marL="457200" indent="-457200">
              <a:buFont typeface="+mj-lt"/>
              <a:buAutoNum type="arabicPeriod"/>
            </a:pPr>
            <a:r>
              <a:rPr lang="en-US" sz="2400" b="1" dirty="0" smtClean="0">
                <a:solidFill>
                  <a:schemeClr val="accent2"/>
                </a:solidFill>
                <a:latin typeface="Times New Roman" pitchFamily="18" charset="0"/>
                <a:cs typeface="Times New Roman" pitchFamily="18" charset="0"/>
              </a:rPr>
              <a:t>Zn(OH)2  + 2HE                ZnE2 + </a:t>
            </a:r>
            <a:r>
              <a:rPr lang="en-US" sz="2800" b="1" dirty="0" smtClean="0">
                <a:solidFill>
                  <a:srgbClr val="FF0000"/>
                </a:solidFill>
                <a:latin typeface="Times New Roman" pitchFamily="18" charset="0"/>
                <a:cs typeface="Times New Roman" pitchFamily="18" charset="0"/>
              </a:rPr>
              <a:t>2H2O</a:t>
            </a:r>
          </a:p>
          <a:p>
            <a:pPr marL="457200" indent="-457200"/>
            <a:r>
              <a:rPr lang="en-US" sz="2400" b="1" dirty="0" smtClean="0">
                <a:solidFill>
                  <a:schemeClr val="accent2"/>
                </a:solidFill>
                <a:latin typeface="Times New Roman" pitchFamily="18" charset="0"/>
                <a:cs typeface="Times New Roman" pitchFamily="18" charset="0"/>
              </a:rPr>
              <a:t>        </a:t>
            </a:r>
            <a:r>
              <a:rPr lang="en-US" sz="2400" dirty="0" smtClean="0">
                <a:solidFill>
                  <a:schemeClr val="accent2"/>
                </a:solidFill>
                <a:latin typeface="Times New Roman" pitchFamily="18" charset="0"/>
                <a:cs typeface="Times New Roman" pitchFamily="18" charset="0"/>
              </a:rPr>
              <a:t>Base          Acid                   Salt</a:t>
            </a:r>
            <a:endParaRPr lang="en-US" sz="2400" b="1" dirty="0" smtClean="0">
              <a:solidFill>
                <a:schemeClr val="accent2"/>
              </a:solidFill>
              <a:latin typeface="Times New Roman" pitchFamily="18" charset="0"/>
              <a:cs typeface="Times New Roman" pitchFamily="18" charset="0"/>
            </a:endParaRPr>
          </a:p>
          <a:p>
            <a:pPr marL="457200" indent="-457200"/>
            <a:r>
              <a:rPr lang="en-US" sz="2400" dirty="0" smtClean="0">
                <a:solidFill>
                  <a:schemeClr val="accent2"/>
                </a:solidFill>
                <a:latin typeface="Times New Roman" pitchFamily="18" charset="0"/>
                <a:cs typeface="Times New Roman" pitchFamily="18" charset="0"/>
              </a:rPr>
              <a:t>      </a:t>
            </a:r>
          </a:p>
          <a:p>
            <a:pPr marL="457200" indent="-457200"/>
            <a:r>
              <a:rPr lang="en-US" sz="2400" dirty="0" smtClean="0">
                <a:solidFill>
                  <a:schemeClr val="accent2"/>
                </a:solidFill>
                <a:latin typeface="Times New Roman" pitchFamily="18" charset="0"/>
                <a:cs typeface="Times New Roman" pitchFamily="18" charset="0"/>
              </a:rPr>
              <a:t>       In the first step, hydrolysis of ZnO takes place. ZnO combines with H2O to form Zn(OH)2.</a:t>
            </a:r>
          </a:p>
          <a:p>
            <a:pPr marL="457200" indent="-457200"/>
            <a:r>
              <a:rPr lang="en-US" sz="2400" dirty="0" smtClean="0">
                <a:solidFill>
                  <a:schemeClr val="accent2"/>
                </a:solidFill>
                <a:latin typeface="Times New Roman" pitchFamily="18" charset="0"/>
                <a:cs typeface="Times New Roman" pitchFamily="18" charset="0"/>
              </a:rPr>
              <a:t>      In the second step Zn(OH)2 combines with eugenol to form zinc oxide eugenolate and releases H2O. </a:t>
            </a:r>
          </a:p>
          <a:p>
            <a:pPr marL="457200" indent="-457200"/>
            <a:endParaRPr lang="en-IN" sz="2400" dirty="0" smtClean="0">
              <a:solidFill>
                <a:schemeClr val="accent2"/>
              </a:solidFill>
              <a:latin typeface="Times New Roman" pitchFamily="18" charset="0"/>
              <a:cs typeface="Times New Roman" pitchFamily="18" charset="0"/>
            </a:endParaRPr>
          </a:p>
        </p:txBody>
      </p:sp>
      <p:cxnSp>
        <p:nvCxnSpPr>
          <p:cNvPr id="5" name="Straight Arrow Connector 4"/>
          <p:cNvCxnSpPr/>
          <p:nvPr/>
        </p:nvCxnSpPr>
        <p:spPr>
          <a:xfrm>
            <a:off x="3428992" y="2500306"/>
            <a:ext cx="1000132"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7" name="Straight Arrow Connector 6"/>
          <p:cNvCxnSpPr/>
          <p:nvPr/>
        </p:nvCxnSpPr>
        <p:spPr>
          <a:xfrm>
            <a:off x="3929058" y="3214686"/>
            <a:ext cx="1000132"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 name="TextBox 1"/>
          <p:cNvSpPr txBox="1"/>
          <p:nvPr/>
        </p:nvSpPr>
        <p:spPr>
          <a:xfrm>
            <a:off x="6513395" y="2348880"/>
            <a:ext cx="2325252" cy="646331"/>
          </a:xfrm>
          <a:prstGeom prst="rect">
            <a:avLst/>
          </a:prstGeom>
          <a:noFill/>
          <a:ln>
            <a:solidFill>
              <a:srgbClr val="FF0000"/>
            </a:solidFill>
          </a:ln>
        </p:spPr>
        <p:txBody>
          <a:bodyPr wrap="none" rtlCol="0">
            <a:spAutoFit/>
          </a:bodyPr>
          <a:lstStyle/>
          <a:p>
            <a:r>
              <a:rPr lang="en-US" b="1" dirty="0" smtClean="0">
                <a:latin typeface="Arial Black" panose="020B0A04020102020204" pitchFamily="34" charset="0"/>
              </a:rPr>
              <a:t>AUTOCATALYTIC</a:t>
            </a:r>
          </a:p>
          <a:p>
            <a:r>
              <a:rPr lang="en-US" b="1" dirty="0" smtClean="0">
                <a:latin typeface="Arial Black" panose="020B0A04020102020204" pitchFamily="34" charset="0"/>
              </a:rPr>
              <a:t>REACTION</a:t>
            </a:r>
            <a:endParaRPr lang="en-US" b="1"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1075</TotalTime>
  <Words>1432</Words>
  <Application>Microsoft Office PowerPoint</Application>
  <PresentationFormat>On-screen Show (4:3)</PresentationFormat>
  <Paragraphs>299</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 Black</vt:lpstr>
      <vt:lpstr>Courier New</vt:lpstr>
      <vt:lpstr>Curlz MT</vt:lpstr>
      <vt:lpstr>Gill Sans MT</vt:lpstr>
      <vt:lpstr>Times New Roman</vt:lpstr>
      <vt:lpstr>Verdana</vt:lpstr>
      <vt:lpstr>Wingdings</vt:lpstr>
      <vt:lpstr>Wingdings 2</vt:lpstr>
      <vt:lpstr>Solstice</vt:lpstr>
      <vt:lpstr>ZINC OXIDE EUGENOL 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ZINC OXIDE EUGENOL CEMENT</dc:title>
  <dc:creator>SAIMA JAMAL</dc:creator>
  <cp:lastModifiedBy>Mahe</cp:lastModifiedBy>
  <cp:revision>98</cp:revision>
  <dcterms:created xsi:type="dcterms:W3CDTF">2016-01-20T16:33:57Z</dcterms:created>
  <dcterms:modified xsi:type="dcterms:W3CDTF">2023-09-29T10:15:04Z</dcterms:modified>
</cp:coreProperties>
</file>